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tiff" ContentType="image/tiff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112"/>
  </p:notesMasterIdLst>
  <p:handoutMasterIdLst>
    <p:handoutMasterId r:id="rId113"/>
  </p:handoutMasterIdLst>
  <p:sldIdLst>
    <p:sldId id="265" r:id="rId2"/>
    <p:sldId id="292" r:id="rId3"/>
    <p:sldId id="311" r:id="rId4"/>
    <p:sldId id="293" r:id="rId5"/>
    <p:sldId id="298" r:id="rId6"/>
    <p:sldId id="299" r:id="rId7"/>
    <p:sldId id="300" r:id="rId8"/>
    <p:sldId id="301" r:id="rId9"/>
    <p:sldId id="303" r:id="rId10"/>
    <p:sldId id="302" r:id="rId11"/>
    <p:sldId id="304" r:id="rId12"/>
    <p:sldId id="305" r:id="rId13"/>
    <p:sldId id="308" r:id="rId14"/>
    <p:sldId id="307" r:id="rId15"/>
    <p:sldId id="309" r:id="rId16"/>
    <p:sldId id="306" r:id="rId17"/>
    <p:sldId id="310" r:id="rId18"/>
    <p:sldId id="380" r:id="rId19"/>
    <p:sldId id="381" r:id="rId20"/>
    <p:sldId id="296" r:id="rId21"/>
    <p:sldId id="297" r:id="rId22"/>
    <p:sldId id="312" r:id="rId23"/>
    <p:sldId id="313" r:id="rId24"/>
    <p:sldId id="389" r:id="rId25"/>
    <p:sldId id="314" r:id="rId26"/>
    <p:sldId id="315" r:id="rId27"/>
    <p:sldId id="316" r:id="rId28"/>
    <p:sldId id="325" r:id="rId29"/>
    <p:sldId id="382" r:id="rId30"/>
    <p:sldId id="383" r:id="rId31"/>
    <p:sldId id="385" r:id="rId32"/>
    <p:sldId id="384" r:id="rId33"/>
    <p:sldId id="317" r:id="rId34"/>
    <p:sldId id="318" r:id="rId35"/>
    <p:sldId id="326" r:id="rId36"/>
    <p:sldId id="327" r:id="rId37"/>
    <p:sldId id="329" r:id="rId38"/>
    <p:sldId id="328" r:id="rId39"/>
    <p:sldId id="319" r:id="rId40"/>
    <p:sldId id="320" r:id="rId41"/>
    <p:sldId id="330" r:id="rId42"/>
    <p:sldId id="331" r:id="rId43"/>
    <p:sldId id="336" r:id="rId44"/>
    <p:sldId id="332" r:id="rId45"/>
    <p:sldId id="333" r:id="rId46"/>
    <p:sldId id="334" r:id="rId47"/>
    <p:sldId id="335" r:id="rId48"/>
    <p:sldId id="386" r:id="rId49"/>
    <p:sldId id="388" r:id="rId50"/>
    <p:sldId id="387" r:id="rId51"/>
    <p:sldId id="390" r:id="rId52"/>
    <p:sldId id="392" r:id="rId53"/>
    <p:sldId id="391" r:id="rId54"/>
    <p:sldId id="393" r:id="rId55"/>
    <p:sldId id="397" r:id="rId56"/>
    <p:sldId id="398" r:id="rId57"/>
    <p:sldId id="399" r:id="rId58"/>
    <p:sldId id="400" r:id="rId59"/>
    <p:sldId id="401" r:id="rId60"/>
    <p:sldId id="402" r:id="rId61"/>
    <p:sldId id="377" r:id="rId62"/>
    <p:sldId id="378" r:id="rId63"/>
    <p:sldId id="379" r:id="rId64"/>
    <p:sldId id="403" r:id="rId65"/>
    <p:sldId id="404" r:id="rId66"/>
    <p:sldId id="405" r:id="rId67"/>
    <p:sldId id="406" r:id="rId68"/>
    <p:sldId id="409" r:id="rId69"/>
    <p:sldId id="410" r:id="rId70"/>
    <p:sldId id="407" r:id="rId71"/>
    <p:sldId id="408" r:id="rId72"/>
    <p:sldId id="412" r:id="rId73"/>
    <p:sldId id="323" r:id="rId74"/>
    <p:sldId id="324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1" r:id="rId89"/>
    <p:sldId id="350" r:id="rId90"/>
    <p:sldId id="321" r:id="rId91"/>
    <p:sldId id="352" r:id="rId92"/>
    <p:sldId id="32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5" r:id="rId102"/>
    <p:sldId id="361" r:id="rId103"/>
    <p:sldId id="362" r:id="rId104"/>
    <p:sldId id="370" r:id="rId105"/>
    <p:sldId id="411" r:id="rId106"/>
    <p:sldId id="363" r:id="rId107"/>
    <p:sldId id="366" r:id="rId108"/>
    <p:sldId id="367" r:id="rId109"/>
    <p:sldId id="368" r:id="rId110"/>
    <p:sldId id="369" r:id="rId111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DD79D"/>
    <a:srgbClr val="25A725"/>
    <a:srgbClr val="1C7E1C"/>
    <a:srgbClr val="5487B5"/>
    <a:srgbClr val="FFFF01"/>
    <a:srgbClr val="DDEE00"/>
    <a:srgbClr val="9B9794"/>
    <a:srgbClr val="FF00FF"/>
    <a:srgbClr val="267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5701" autoAdjust="0"/>
  </p:normalViewPr>
  <p:slideViewPr>
    <p:cSldViewPr snapToGrid="0" snapToObjects="1">
      <p:cViewPr varScale="1">
        <p:scale>
          <a:sx n="87" d="100"/>
          <a:sy n="87" d="100"/>
        </p:scale>
        <p:origin x="726" y="6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200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27/06/2018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AIA - Image Descriptors</a:t>
            </a:r>
            <a:r>
              <a:rPr lang="it-IT" sz="1300" i="1" dirty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dirty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– A.A. 2017-2018 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382373" y="5394348"/>
            <a:ext cx="792000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‹#›</a:t>
            </a:fld>
            <a:r>
              <a:rPr lang="en-US" sz="1200" dirty="0">
                <a:solidFill>
                  <a:srgbClr val="085091"/>
                </a:solidFill>
                <a:latin typeface="Trebuchet MS" pitchFamily="34" charset="0"/>
              </a:rPr>
              <a:t>/110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2407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Image Descriptors</a:t>
            </a:r>
            <a:r>
              <a:rPr lang="it-IT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360932" y="5394348"/>
            <a:ext cx="792000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‹#›</a:t>
            </a:fld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/110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988849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Image Descriptors</a:t>
            </a:r>
            <a:r>
              <a:rPr lang="it-IT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360932" y="5394348"/>
            <a:ext cx="792000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‹#›</a:t>
            </a:fld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/110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</a:t>
            </a:r>
            <a:r>
              <a:rPr lang="it-IT"/>
              <a:t>dello schem</a:t>
            </a:r>
          </a:p>
          <a:p>
            <a:pPr lvl="0"/>
            <a:r>
              <a:rPr lang="it-IT"/>
              <a:t>a</a:t>
            </a:r>
            <a:endParaRPr lang="it-IT" dirty="0"/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6132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Image Descriptors</a:t>
            </a:r>
            <a:r>
              <a:rPr lang="it-IT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360932" y="5394348"/>
            <a:ext cx="792000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‹#›</a:t>
            </a:fld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/110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29.png"/><Relationship Id="rId18" Type="http://schemas.openxmlformats.org/officeDocument/2006/relationships/image" Target="../media/image310.png"/><Relationship Id="rId3" Type="http://schemas.openxmlformats.org/officeDocument/2006/relationships/image" Target="../media/image159.png"/><Relationship Id="rId7" Type="http://schemas.openxmlformats.org/officeDocument/2006/relationships/image" Target="../media/image210.png"/><Relationship Id="rId12" Type="http://schemas.microsoft.com/office/2007/relationships/hdphoto" Target="../media/hdphoto3.wdp"/><Relationship Id="rId17" Type="http://schemas.openxmlformats.org/officeDocument/2006/relationships/image" Target="../media/image300.png"/><Relationship Id="rId2" Type="http://schemas.openxmlformats.org/officeDocument/2006/relationships/image" Target="../media/image161.tiff"/><Relationship Id="rId16" Type="http://schemas.openxmlformats.org/officeDocument/2006/relationships/image" Target="../media/image155.png"/><Relationship Id="rId20" Type="http://schemas.openxmlformats.org/officeDocument/2006/relationships/image" Target="../media/image16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11" Type="http://schemas.openxmlformats.org/officeDocument/2006/relationships/image" Target="../media/image164.png"/><Relationship Id="rId5" Type="http://schemas.openxmlformats.org/officeDocument/2006/relationships/image" Target="../media/image1910.png"/><Relationship Id="rId15" Type="http://schemas.openxmlformats.org/officeDocument/2006/relationships/image" Target="../media/image165.png"/><Relationship Id="rId10" Type="http://schemas.microsoft.com/office/2007/relationships/hdphoto" Target="../media/hdphoto2.wdp"/><Relationship Id="rId19" Type="http://schemas.openxmlformats.org/officeDocument/2006/relationships/image" Target="../media/image320.png"/><Relationship Id="rId9" Type="http://schemas.openxmlformats.org/officeDocument/2006/relationships/image" Target="../media/image163.png"/><Relationship Id="rId14" Type="http://schemas.openxmlformats.org/officeDocument/2006/relationships/image" Target="../media/image26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1.tiff"/><Relationship Id="rId7" Type="http://schemas.openxmlformats.org/officeDocument/2006/relationships/image" Target="../media/image210.png"/><Relationship Id="rId12" Type="http://schemas.microsoft.com/office/2007/relationships/hdphoto" Target="../media/hdphoto3.wdp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11" Type="http://schemas.openxmlformats.org/officeDocument/2006/relationships/image" Target="../media/image164.png"/><Relationship Id="rId5" Type="http://schemas.openxmlformats.org/officeDocument/2006/relationships/image" Target="../media/image1910.png"/><Relationship Id="rId15" Type="http://schemas.openxmlformats.org/officeDocument/2006/relationships/image" Target="../media/image160.jpeg"/><Relationship Id="rId10" Type="http://schemas.microsoft.com/office/2007/relationships/hdphoto" Target="../media/hdphoto2.wdp"/><Relationship Id="rId4" Type="http://schemas.openxmlformats.org/officeDocument/2006/relationships/image" Target="../media/image159.png"/><Relationship Id="rId9" Type="http://schemas.openxmlformats.org/officeDocument/2006/relationships/image" Target="../media/image163.png"/><Relationship Id="rId14" Type="http://schemas.openxmlformats.org/officeDocument/2006/relationships/image" Target="../media/image260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250.png"/><Relationship Id="rId7" Type="http://schemas.microsoft.com/office/2007/relationships/hdphoto" Target="../media/hdphoto2.wdp"/><Relationship Id="rId12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0" Type="http://schemas.openxmlformats.org/officeDocument/2006/relationships/image" Target="../media/image173.png"/><Relationship Id="rId4" Type="http://schemas.openxmlformats.org/officeDocument/2006/relationships/image" Target="../media/image28.png"/><Relationship Id="rId9" Type="http://schemas.openxmlformats.org/officeDocument/2006/relationships/image" Target="../media/image1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12" Type="http://schemas.openxmlformats.org/officeDocument/2006/relationships/image" Target="../media/image180.png"/><Relationship Id="rId2" Type="http://schemas.openxmlformats.org/officeDocument/2006/relationships/image" Target="../media/image17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79.png"/><Relationship Id="rId5" Type="http://schemas.openxmlformats.org/officeDocument/2006/relationships/image" Target="../media/image170.png"/><Relationship Id="rId10" Type="http://schemas.openxmlformats.org/officeDocument/2006/relationships/image" Target="../media/image178.png"/><Relationship Id="rId4" Type="http://schemas.openxmlformats.org/officeDocument/2006/relationships/image" Target="../media/image380.png"/><Relationship Id="rId9" Type="http://schemas.openxmlformats.org/officeDocument/2006/relationships/image" Target="../media/image177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microsoft.com/office/2007/relationships/hdphoto" Target="../media/hdphoto2.wdp"/><Relationship Id="rId12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0" Type="http://schemas.openxmlformats.org/officeDocument/2006/relationships/image" Target="../media/image400.png"/><Relationship Id="rId4" Type="http://schemas.openxmlformats.org/officeDocument/2006/relationships/image" Target="../media/image380.png"/><Relationship Id="rId9" Type="http://schemas.openxmlformats.org/officeDocument/2006/relationships/image" Target="../media/image3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47.png"/><Relationship Id="rId7" Type="http://schemas.microsoft.com/office/2007/relationships/hdphoto" Target="../media/hdphoto2.wdp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3.png"/><Relationship Id="rId5" Type="http://schemas.openxmlformats.org/officeDocument/2006/relationships/image" Target="../media/image170.png"/><Relationship Id="rId10" Type="http://schemas.openxmlformats.org/officeDocument/2006/relationships/image" Target="../media/image174.png"/><Relationship Id="rId4" Type="http://schemas.openxmlformats.org/officeDocument/2006/relationships/image" Target="../media/image48.png"/><Relationship Id="rId9" Type="http://schemas.openxmlformats.org/officeDocument/2006/relationships/image" Target="../media/image4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emonstrations.wolfram.com/FourierDescriptor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9.png"/><Relationship Id="rId7" Type="http://schemas.openxmlformats.org/officeDocument/2006/relationships/image" Target="../media/image4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0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46.png"/><Relationship Id="rId4" Type="http://schemas.openxmlformats.org/officeDocument/2006/relationships/image" Target="../media/image64.png"/><Relationship Id="rId9" Type="http://schemas.openxmlformats.org/officeDocument/2006/relationships/image" Target="../media/image4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7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.png"/><Relationship Id="rId9" Type="http://schemas.openxmlformats.org/officeDocument/2006/relationships/image" Target="../media/image2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png"/><Relationship Id="rId18" Type="http://schemas.openxmlformats.org/officeDocument/2006/relationships/image" Target="../media/image265.png"/><Relationship Id="rId21" Type="http://schemas.openxmlformats.org/officeDocument/2006/relationships/image" Target="../media/image268.png"/><Relationship Id="rId17" Type="http://schemas.openxmlformats.org/officeDocument/2006/relationships/image" Target="../media/image264.png"/><Relationship Id="rId25" Type="http://schemas.openxmlformats.org/officeDocument/2006/relationships/image" Target="../media/image7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271.png"/><Relationship Id="rId15" Type="http://schemas.openxmlformats.org/officeDocument/2006/relationships/image" Target="../media/image262.png"/><Relationship Id="rId23" Type="http://schemas.openxmlformats.org/officeDocument/2006/relationships/image" Target="../media/image270.png"/><Relationship Id="rId19" Type="http://schemas.openxmlformats.org/officeDocument/2006/relationships/image" Target="../media/image266.png"/><Relationship Id="rId22" Type="http://schemas.openxmlformats.org/officeDocument/2006/relationships/image" Target="../media/image26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72.png"/><Relationship Id="rId7" Type="http://schemas.openxmlformats.org/officeDocument/2006/relationships/image" Target="../media/image2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3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7" Type="http://schemas.openxmlformats.org/officeDocument/2006/relationships/image" Target="../media/image280.png"/><Relationship Id="rId1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84.png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8.png"/><Relationship Id="rId11" Type="http://schemas.openxmlformats.org/officeDocument/2006/relationships/image" Target="../media/image79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7" Type="http://schemas.openxmlformats.org/officeDocument/2006/relationships/image" Target="../media/image297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6.png"/><Relationship Id="rId11" Type="http://schemas.openxmlformats.org/officeDocument/2006/relationships/image" Target="../media/image80.png"/><Relationship Id="rId5" Type="http://schemas.openxmlformats.org/officeDocument/2006/relationships/image" Target="../media/image295.png"/><Relationship Id="rId10" Type="http://schemas.openxmlformats.org/officeDocument/2006/relationships/image" Target="../media/image8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910.png"/><Relationship Id="rId7" Type="http://schemas.openxmlformats.org/officeDocument/2006/relationships/image" Target="../media/image950.png"/><Relationship Id="rId12" Type="http://schemas.openxmlformats.org/officeDocument/2006/relationships/image" Target="../media/image124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0.png"/><Relationship Id="rId11" Type="http://schemas.openxmlformats.org/officeDocument/2006/relationships/image" Target="../media/image990.png"/><Relationship Id="rId5" Type="http://schemas.openxmlformats.org/officeDocument/2006/relationships/image" Target="../media/image930.png"/><Relationship Id="rId10" Type="http://schemas.openxmlformats.org/officeDocument/2006/relationships/image" Target="../media/image980.png"/><Relationship Id="rId4" Type="http://schemas.openxmlformats.org/officeDocument/2006/relationships/image" Target="../media/image920.png"/><Relationship Id="rId9" Type="http://schemas.openxmlformats.org/officeDocument/2006/relationships/image" Target="../media/image9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0.png"/><Relationship Id="rId4" Type="http://schemas.openxmlformats.org/officeDocument/2006/relationships/image" Target="../media/image106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0.png"/><Relationship Id="rId4" Type="http://schemas.openxmlformats.org/officeDocument/2006/relationships/image" Target="../media/image12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140.jpg"/><Relationship Id="rId18" Type="http://schemas.openxmlformats.org/officeDocument/2006/relationships/image" Target="../media/image139.png"/><Relationship Id="rId12" Type="http://schemas.openxmlformats.org/officeDocument/2006/relationships/image" Target="../media/image139.jpg"/><Relationship Id="rId17" Type="http://schemas.openxmlformats.org/officeDocument/2006/relationships/image" Target="../media/image135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38.jpg"/><Relationship Id="rId15" Type="http://schemas.openxmlformats.org/officeDocument/2006/relationships/image" Target="../media/image142.jpg"/><Relationship Id="rId10" Type="http://schemas.openxmlformats.org/officeDocument/2006/relationships/image" Target="../media/image137.jpg"/><Relationship Id="rId9" Type="http://schemas.openxmlformats.org/officeDocument/2006/relationships/image" Target="../media/image136.jpg"/><Relationship Id="rId14" Type="http://schemas.openxmlformats.org/officeDocument/2006/relationships/image" Target="../media/image141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3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3.jpe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.png"/><Relationship Id="rId3" Type="http://schemas.openxmlformats.org/officeDocument/2006/relationships/image" Target="../media/image143.jpeg"/><Relationship Id="rId12" Type="http://schemas.openxmlformats.org/officeDocument/2006/relationships/image" Target="../media/image136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54.png"/><Relationship Id="rId10" Type="http://schemas.openxmlformats.org/officeDocument/2006/relationships/image" Target="../media/image320.png"/><Relationship Id="rId4" Type="http://schemas.openxmlformats.org/officeDocument/2006/relationships/image" Target="../media/image1330.png"/><Relationship Id="rId9" Type="http://schemas.openxmlformats.org/officeDocument/2006/relationships/image" Target="../media/image1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microsoft.com/office/2007/relationships/hdphoto" Target="../media/hdphoto2.wdp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Advanced Image Analysis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a.a</a:t>
            </a:r>
            <a:r>
              <a:rPr lang="en-US" sz="1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. </a:t>
            </a:r>
            <a:r>
              <a:rPr lang="en-US" sz="20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2017-2018, 2</a:t>
            </a:r>
            <a:r>
              <a:rPr lang="en-US" sz="2000" b="1" baseline="30000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Module 5</a:t>
            </a:r>
            <a:endParaRPr lang="en-US" sz="4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Image Descriptors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3" y="774050"/>
            <a:ext cx="5651231" cy="4448468"/>
          </a:xfrm>
        </p:spPr>
        <p:txBody>
          <a:bodyPr anchor="ctr" anchorCtr="0"/>
          <a:lstStyle/>
          <a:p>
            <a:r>
              <a:rPr lang="en-US" dirty="0"/>
              <a:t>its design is </a:t>
            </a:r>
            <a:r>
              <a:rPr lang="en-US" b="1" i="1" dirty="0"/>
              <a:t>problem specific</a:t>
            </a:r>
          </a:p>
          <a:p>
            <a:pPr lvl="1"/>
            <a:r>
              <a:rPr lang="en-US" dirty="0"/>
              <a:t>features to extract from mammographic lesions may be quite different from MRI lesions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ideal</a:t>
            </a:r>
            <a:r>
              <a:rPr lang="en-US" dirty="0"/>
              <a:t> feature extractor would produce the </a:t>
            </a:r>
            <a:r>
              <a:rPr lang="en-US" b="1" i="1" dirty="0"/>
              <a:t>same feature </a:t>
            </a:r>
            <a:r>
              <a:rPr lang="en-US" dirty="0"/>
              <a:t>vector for all patterns in the </a:t>
            </a:r>
            <a:r>
              <a:rPr lang="en-US" b="1" i="1" dirty="0"/>
              <a:t>same class</a:t>
            </a:r>
            <a:r>
              <a:rPr lang="en-US" dirty="0"/>
              <a:t>, and </a:t>
            </a:r>
            <a:r>
              <a:rPr lang="en-US" b="1" i="1" dirty="0"/>
              <a:t>different feature </a:t>
            </a:r>
            <a:r>
              <a:rPr lang="en-US" dirty="0"/>
              <a:t>vectors for patterns in </a:t>
            </a:r>
            <a:r>
              <a:rPr lang="en-US" b="1" i="1" dirty="0"/>
              <a:t>different classes</a:t>
            </a:r>
          </a:p>
          <a:p>
            <a:pPr lvl="1"/>
            <a:r>
              <a:rPr lang="en-US" dirty="0"/>
              <a:t>in </a:t>
            </a:r>
            <a:r>
              <a:rPr lang="en-US" i="1" dirty="0"/>
              <a:t>practice</a:t>
            </a:r>
            <a:r>
              <a:rPr lang="en-US" dirty="0"/>
              <a:t>, different inputs to the same feature extractor will always produce different feature vectors</a:t>
            </a:r>
          </a:p>
          <a:p>
            <a:pPr lvl="2"/>
            <a:r>
              <a:rPr lang="en-US" b="1" dirty="0"/>
              <a:t>we hope that the within-class variability is small relative to the between-class variability</a:t>
            </a:r>
          </a:p>
          <a:p>
            <a:pPr lvl="1"/>
            <a:r>
              <a:rPr lang="en-US" dirty="0"/>
              <a:t>designing a good set of features is sometimes "</a:t>
            </a:r>
            <a:r>
              <a:rPr lang="en-US" i="1" dirty="0"/>
              <a:t>more an art than a science</a:t>
            </a:r>
            <a:r>
              <a:rPr lang="en-US" dirty="0"/>
              <a:t>"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Extraction: </a:t>
            </a:r>
            <a:r>
              <a:rPr lang="en-US" i="1" dirty="0"/>
              <a:t>how to</a:t>
            </a:r>
            <a:r>
              <a:rPr lang="en-US" dirty="0"/>
              <a:t>?</a:t>
            </a:r>
          </a:p>
        </p:txBody>
      </p:sp>
      <p:pic>
        <p:nvPicPr>
          <p:cNvPr id="4" name="trafficlight1.solu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056" r="28472"/>
          <a:stretch/>
        </p:blipFill>
        <p:spPr>
          <a:xfrm>
            <a:off x="6419851" y="990600"/>
            <a:ext cx="2369086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2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Cascade framework (Viola and Jones, 2011)</a:t>
            </a:r>
          </a:p>
        </p:txBody>
      </p:sp>
      <p:cxnSp>
        <p:nvCxnSpPr>
          <p:cNvPr id="5" name="Connettore 2 4"/>
          <p:cNvCxnSpPr/>
          <p:nvPr/>
        </p:nvCxnSpPr>
        <p:spPr>
          <a:xfrm>
            <a:off x="4204450" y="4208186"/>
            <a:ext cx="0" cy="332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/>
          <p:cNvCxnSpPr/>
          <p:nvPr/>
        </p:nvCxnSpPr>
        <p:spPr>
          <a:xfrm>
            <a:off x="2141516" y="4208186"/>
            <a:ext cx="0" cy="332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>
            <a:off x="6933797" y="3989274"/>
            <a:ext cx="18721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/>
          <p:cNvCxnSpPr/>
          <p:nvPr/>
        </p:nvCxnSpPr>
        <p:spPr>
          <a:xfrm>
            <a:off x="5075211" y="3989274"/>
            <a:ext cx="648000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57E1E3"/>
                </a:gs>
                <a:gs pos="28000">
                  <a:schemeClr val="accent4">
                    <a:lumMod val="60000"/>
                    <a:lumOff val="40000"/>
                  </a:schemeClr>
                </a:gs>
                <a:gs pos="56000">
                  <a:srgbClr val="E6E100"/>
                </a:gs>
                <a:gs pos="100000">
                  <a:srgbClr val="FF0000"/>
                </a:gs>
              </a:gsLst>
              <a:lin ang="0" scaled="1"/>
              <a:tileRect/>
            </a:gra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>
            <a:off x="2599794" y="3989274"/>
            <a:ext cx="757800" cy="0"/>
          </a:xfrm>
          <a:prstGeom prst="straightConnector1">
            <a:avLst/>
          </a:prstGeom>
          <a:ln w="19050">
            <a:solidFill>
              <a:srgbClr val="0E81C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/>
          <p:cNvGrpSpPr/>
          <p:nvPr/>
        </p:nvGrpSpPr>
        <p:grpSpPr>
          <a:xfrm>
            <a:off x="659904" y="3295012"/>
            <a:ext cx="547217" cy="589816"/>
            <a:chOff x="1669294" y="1381034"/>
            <a:chExt cx="553316" cy="602672"/>
          </a:xfrm>
        </p:grpSpPr>
        <p:sp>
          <p:nvSpPr>
            <p:cNvPr id="11" name="Rettangolo 10"/>
            <p:cNvSpPr/>
            <p:nvPr/>
          </p:nvSpPr>
          <p:spPr>
            <a:xfrm>
              <a:off x="1669294" y="1381034"/>
              <a:ext cx="320834" cy="3497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1690398" y="1404041"/>
              <a:ext cx="320834" cy="3497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1719173" y="1435414"/>
              <a:ext cx="320834" cy="3497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744112" y="1457376"/>
              <a:ext cx="320834" cy="3497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1769052" y="1482476"/>
              <a:ext cx="320834" cy="349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1799020" y="1513834"/>
              <a:ext cx="320834" cy="3497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1826600" y="1547208"/>
              <a:ext cx="320834" cy="3497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1849623" y="1572831"/>
              <a:ext cx="320834" cy="3497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pic>
          <p:nvPicPr>
            <p:cNvPr id="19" name="Immagine 18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9" t="33760" r="18853" b="65728"/>
            <a:stretch/>
          </p:blipFill>
          <p:spPr>
            <a:xfrm>
              <a:off x="1877675" y="1602545"/>
              <a:ext cx="320834" cy="349789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0" name="Immagine 19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281" y="1633917"/>
              <a:ext cx="315329" cy="349789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sp>
        <p:nvSpPr>
          <p:cNvPr id="21" name="Rettangolo 20"/>
          <p:cNvSpPr/>
          <p:nvPr/>
        </p:nvSpPr>
        <p:spPr>
          <a:xfrm>
            <a:off x="5192764" y="3479923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22" name="Freccia a destra 21"/>
          <p:cNvSpPr/>
          <p:nvPr/>
        </p:nvSpPr>
        <p:spPr>
          <a:xfrm rot="10800000" flipH="1" flipV="1">
            <a:off x="1612376" y="3040912"/>
            <a:ext cx="5511451" cy="333066"/>
          </a:xfrm>
          <a:prstGeom prst="rightArrow">
            <a:avLst>
              <a:gd name="adj1" fmla="val 70568"/>
              <a:gd name="adj2" fmla="val 63487"/>
            </a:avLst>
          </a:prstGeom>
          <a:gradFill flip="none" rotWithShape="1">
            <a:gsLst>
              <a:gs pos="0">
                <a:srgbClr val="0070C0"/>
              </a:gs>
              <a:gs pos="74000">
                <a:srgbClr val="FFFF00"/>
              </a:gs>
              <a:gs pos="45000">
                <a:schemeClr val="accent4">
                  <a:lumMod val="60000"/>
                  <a:lumOff val="40000"/>
                </a:schemeClr>
              </a:gs>
              <a:gs pos="100000">
                <a:srgbClr val="C00000"/>
              </a:gs>
              <a:gs pos="21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it-IT" sz="1400" kern="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computational complexity, specificity</a:t>
            </a:r>
            <a:endParaRPr lang="en-US" sz="1400" kern="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2845526" y="3423979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1979970" y="4579953"/>
            <a:ext cx="320834" cy="34978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2012548" y="4610118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arrotondato 25"/>
              <p:cNvSpPr/>
              <p:nvPr/>
            </p:nvSpPr>
            <p:spPr>
              <a:xfrm>
                <a:off x="1605674" y="3415051"/>
                <a:ext cx="1099010" cy="882611"/>
              </a:xfrm>
              <a:prstGeom prst="roundRect">
                <a:avLst>
                  <a:gd name="adj" fmla="val 5025"/>
                </a:avLst>
              </a:prstGeom>
              <a:solidFill>
                <a:schemeClr val="bg1"/>
              </a:solidFill>
              <a:ln w="28575" cap="flat" cmpd="sng" algn="ctr">
                <a:solidFill>
                  <a:srgbClr val="0E81CB"/>
                </a:solidFill>
                <a:prstDash val="solid"/>
              </a:ln>
              <a:effectLst/>
            </p:spPr>
            <p:txBody>
              <a:bodyPr rot="0" spcFirstLastPara="0" vert="horz" wrap="square" lIns="0" tIns="36000" rIns="0" bIns="46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1400" kern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rPr>
                  <a:t>AdaBoost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sz="1400" i="1" kern="0" dirty="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20" name="Rettangolo arrotondat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74" y="3415051"/>
                <a:ext cx="1099010" cy="882611"/>
              </a:xfrm>
              <a:prstGeom prst="roundRect">
                <a:avLst>
                  <a:gd name="adj" fmla="val 5025"/>
                </a:avLst>
              </a:prstGeom>
              <a:blipFill rotWithShape="0">
                <a:blip r:embed="rId5"/>
                <a:stretch>
                  <a:fillRect t="-3333"/>
                </a:stretch>
              </a:blipFill>
              <a:ln w="28575" cap="flat" cmpd="sng" algn="ctr">
                <a:solidFill>
                  <a:srgbClr val="0E81CB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arrotondato 26"/>
              <p:cNvSpPr/>
              <p:nvPr/>
            </p:nvSpPr>
            <p:spPr>
              <a:xfrm>
                <a:off x="3388242" y="3415236"/>
                <a:ext cx="1684479" cy="884238"/>
              </a:xfrm>
              <a:prstGeom prst="roundRect">
                <a:avLst>
                  <a:gd name="adj" fmla="val 5040"/>
                </a:avLst>
              </a:prstGeom>
              <a:solidFill>
                <a:schemeClr val="bg1"/>
              </a:solidFill>
              <a:ln w="28575" cap="flat" cmpd="sng" algn="ctr">
                <a:solidFill>
                  <a:srgbClr val="57E1E3"/>
                </a:solidFill>
                <a:prstDash val="solid"/>
              </a:ln>
              <a:effectLst/>
            </p:spPr>
            <p:txBody>
              <a:bodyPr rot="0" spcFirstLastPara="0" vert="horz" wrap="square" lIns="0" tIns="36000" rIns="0" bIns="46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1400" kern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rPr>
                  <a:t>AdaBoost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sz="1400" i="1" kern="0" dirty="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21" name="Rettangolo arrotondat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42" y="3415236"/>
                <a:ext cx="1684479" cy="884238"/>
              </a:xfrm>
              <a:prstGeom prst="roundRect">
                <a:avLst>
                  <a:gd name="adj" fmla="val 5040"/>
                </a:avLst>
              </a:prstGeom>
              <a:blipFill rotWithShape="0">
                <a:blip r:embed="rId6"/>
                <a:stretch>
                  <a:fillRect t="-3333" r="-8541"/>
                </a:stretch>
              </a:blipFill>
              <a:ln w="28575" cap="flat" cmpd="sng" algn="ctr">
                <a:solidFill>
                  <a:srgbClr val="57E1E3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tangolo arrotondato 27"/>
              <p:cNvSpPr/>
              <p:nvPr/>
            </p:nvSpPr>
            <p:spPr>
              <a:xfrm>
                <a:off x="5761701" y="3415236"/>
                <a:ext cx="1317321" cy="884238"/>
              </a:xfrm>
              <a:prstGeom prst="roundRect">
                <a:avLst>
                  <a:gd name="adj" fmla="val 5681"/>
                </a:avLst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="horz" wrap="square" lIns="0" tIns="36000" rIns="0" bIns="46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Bef>
                    <a:spcPts val="1200"/>
                  </a:spcBef>
                  <a:spcAft>
                    <a:spcPts val="2000"/>
                  </a:spcAft>
                </a:pPr>
                <a:r>
                  <a:rPr lang="en-US" sz="1400" kern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rPr>
                  <a:t>AdaBoost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sz="1400" i="1" kern="0" dirty="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22" name="Rettangolo arrotondat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01" y="3415236"/>
                <a:ext cx="1317321" cy="884238"/>
              </a:xfrm>
              <a:prstGeom prst="roundRect">
                <a:avLst>
                  <a:gd name="adj" fmla="val 5681"/>
                </a:avLst>
              </a:prstGeom>
              <a:blipFill rotWithShape="0">
                <a:blip r:embed="rId7"/>
                <a:stretch>
                  <a:fillRect t="-4667"/>
                </a:stretch>
              </a:blipFill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28"/>
          <p:cNvSpPr/>
          <p:nvPr/>
        </p:nvSpPr>
        <p:spPr>
          <a:xfrm>
            <a:off x="2874468" y="3459210"/>
            <a:ext cx="320834" cy="34978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2059782" y="4663965"/>
            <a:ext cx="320834" cy="349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2897852" y="3486060"/>
            <a:ext cx="320834" cy="34978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2924651" y="3517434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pic>
        <p:nvPicPr>
          <p:cNvPr id="33" name="Immagine 3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66" y="3561586"/>
            <a:ext cx="320834" cy="33915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4" name="Rettangolo 33"/>
          <p:cNvSpPr/>
          <p:nvPr/>
        </p:nvSpPr>
        <p:spPr>
          <a:xfrm>
            <a:off x="4006619" y="4583705"/>
            <a:ext cx="320834" cy="34978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5" name="Rettangolo 34"/>
          <p:cNvSpPr/>
          <p:nvPr/>
        </p:nvSpPr>
        <p:spPr>
          <a:xfrm>
            <a:off x="4047268" y="4616829"/>
            <a:ext cx="320834" cy="34978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6" name="Rettangolo 35"/>
          <p:cNvSpPr/>
          <p:nvPr/>
        </p:nvSpPr>
        <p:spPr>
          <a:xfrm>
            <a:off x="4085615" y="4670240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5231764" y="4583531"/>
            <a:ext cx="320834" cy="349789"/>
          </a:xfrm>
          <a:prstGeom prst="rect">
            <a:avLst/>
          </a:prstGeom>
          <a:solidFill>
            <a:schemeClr val="bg1">
              <a:lumMod val="75000"/>
              <a:alpha val="71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8" name="Rettangolo 37"/>
          <p:cNvSpPr/>
          <p:nvPr/>
        </p:nvSpPr>
        <p:spPr>
          <a:xfrm>
            <a:off x="5272413" y="4616657"/>
            <a:ext cx="320834" cy="349789"/>
          </a:xfrm>
          <a:prstGeom prst="rect">
            <a:avLst/>
          </a:prstGeom>
          <a:solidFill>
            <a:schemeClr val="bg1">
              <a:lumMod val="75000"/>
              <a:alpha val="71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9" name="Rettangolo 38"/>
          <p:cNvSpPr/>
          <p:nvPr/>
        </p:nvSpPr>
        <p:spPr>
          <a:xfrm>
            <a:off x="5310760" y="4670067"/>
            <a:ext cx="320834" cy="349789"/>
          </a:xfrm>
          <a:prstGeom prst="rect">
            <a:avLst/>
          </a:prstGeom>
          <a:solidFill>
            <a:schemeClr val="bg1">
              <a:lumMod val="75000"/>
              <a:alpha val="71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41" name="Parentesi graffa aperta 40"/>
          <p:cNvSpPr/>
          <p:nvPr/>
        </p:nvSpPr>
        <p:spPr>
          <a:xfrm rot="10800000">
            <a:off x="5772487" y="4579953"/>
            <a:ext cx="145723" cy="529522"/>
          </a:xfrm>
          <a:prstGeom prst="leftBrace">
            <a:avLst>
              <a:gd name="adj1" fmla="val 8333"/>
              <a:gd name="adj2" fmla="val 5125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pic>
        <p:nvPicPr>
          <p:cNvPr id="42" name="Immagine 41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39" t="33760" r="18853" b="65728"/>
          <a:stretch/>
        </p:blipFill>
        <p:spPr>
          <a:xfrm>
            <a:off x="5234637" y="3521561"/>
            <a:ext cx="320834" cy="3497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3" name="Immagine 4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67" y="3558247"/>
            <a:ext cx="320834" cy="33915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4" name="Rettangolo 43"/>
          <p:cNvSpPr/>
          <p:nvPr/>
        </p:nvSpPr>
        <p:spPr>
          <a:xfrm>
            <a:off x="6869697" y="3908471"/>
            <a:ext cx="40378" cy="3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>
              <a:latin typeface="Calibri Light" panose="020F0302020204030204" pitchFamily="34" charset="0"/>
            </a:endParaRPr>
          </a:p>
        </p:txBody>
      </p:sp>
      <p:sp>
        <p:nvSpPr>
          <p:cNvPr id="45" name="Rettangolo 44"/>
          <p:cNvSpPr/>
          <p:nvPr/>
        </p:nvSpPr>
        <p:spPr>
          <a:xfrm>
            <a:off x="6933797" y="3908471"/>
            <a:ext cx="40378" cy="3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>
              <a:latin typeface="Calibri Light" panose="020F0302020204030204" pitchFamily="34" charset="0"/>
            </a:endParaRPr>
          </a:p>
        </p:txBody>
      </p:sp>
      <p:sp>
        <p:nvSpPr>
          <p:cNvPr id="46" name="Rettangolo 45"/>
          <p:cNvSpPr/>
          <p:nvPr/>
        </p:nvSpPr>
        <p:spPr>
          <a:xfrm>
            <a:off x="6989350" y="3908471"/>
            <a:ext cx="40378" cy="3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>
              <a:latin typeface="Calibri Light" panose="020F0302020204030204" pitchFamily="34" charset="0"/>
            </a:endParaRPr>
          </a:p>
        </p:txBody>
      </p:sp>
      <p:pic>
        <p:nvPicPr>
          <p:cNvPr id="49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5812"/>
          <a:stretch/>
        </p:blipFill>
        <p:spPr bwMode="auto">
          <a:xfrm>
            <a:off x="3455143" y="3911587"/>
            <a:ext cx="1581132" cy="3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77" r="75376" b="1503"/>
          <a:stretch/>
        </p:blipFill>
        <p:spPr bwMode="auto">
          <a:xfrm>
            <a:off x="5836568" y="3911538"/>
            <a:ext cx="978601" cy="3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08" r="55476"/>
          <a:stretch/>
        </p:blipFill>
        <p:spPr bwMode="auto">
          <a:xfrm>
            <a:off x="1820238" y="3915598"/>
            <a:ext cx="692769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ttore 1 53"/>
          <p:cNvCxnSpPr/>
          <p:nvPr/>
        </p:nvCxnSpPr>
        <p:spPr>
          <a:xfrm flipV="1">
            <a:off x="2197308" y="3915599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/>
          <p:cNvCxnSpPr/>
          <p:nvPr/>
        </p:nvCxnSpPr>
        <p:spPr>
          <a:xfrm flipV="1">
            <a:off x="3741890" y="3908471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/>
          <p:nvPr/>
        </p:nvCxnSpPr>
        <p:spPr>
          <a:xfrm flipV="1">
            <a:off x="4047268" y="3908470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/>
          <p:nvPr/>
        </p:nvCxnSpPr>
        <p:spPr>
          <a:xfrm flipV="1">
            <a:off x="4374726" y="3908469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/>
          <p:nvPr/>
        </p:nvCxnSpPr>
        <p:spPr>
          <a:xfrm flipV="1">
            <a:off x="4700083" y="3915598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flipV="1">
            <a:off x="6209827" y="3908468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flipV="1">
            <a:off x="6516671" y="3908467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egnaposto contenuto 2"/>
          <p:cNvSpPr txBox="1">
            <a:spLocks/>
          </p:cNvSpPr>
          <p:nvPr/>
        </p:nvSpPr>
        <p:spPr>
          <a:xfrm>
            <a:off x="219099" y="2955183"/>
            <a:ext cx="1387447" cy="3930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input samples</a:t>
            </a:r>
            <a:endParaRPr lang="en-US" sz="140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cxnSp>
        <p:nvCxnSpPr>
          <p:cNvPr id="62" name="Connettore 2 61"/>
          <p:cNvCxnSpPr/>
          <p:nvPr/>
        </p:nvCxnSpPr>
        <p:spPr>
          <a:xfrm>
            <a:off x="364924" y="3989274"/>
            <a:ext cx="11860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/>
          <p:nvPr/>
        </p:nvCxnSpPr>
        <p:spPr>
          <a:xfrm>
            <a:off x="5429609" y="4208186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Segnaposto contenuto 2"/>
              <p:cNvSpPr txBox="1">
                <a:spLocks/>
              </p:cNvSpPr>
              <p:nvPr/>
            </p:nvSpPr>
            <p:spPr>
              <a:xfrm>
                <a:off x="231554" y="3893906"/>
                <a:ext cx="1387447" cy="3930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0" tIns="0" rIns="0" bIns="0" anchor="ctr" anchorCtr="0"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rgbClr val="008EC4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  <m:t>𝐱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MU Sans Serif" pitchFamily="50" charset="0"/>
                          <a:cs typeface="CMU Sans Serif" pitchFamily="50" charset="0"/>
                        </a:rPr>
                        <m:t>, …,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  <m:t>𝐱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94" name="Segnaposto contenu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4" y="3893906"/>
                <a:ext cx="1387447" cy="3930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Segnaposto testo 9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63784" cy="4448468"/>
              </a:xfrm>
            </p:spPr>
            <p:txBody>
              <a:bodyPr/>
              <a:lstStyle/>
              <a:p>
                <a:r>
                  <a:rPr lang="en-US" dirty="0"/>
                  <a:t>a series of </a:t>
                </a:r>
                <a:r>
                  <a:rPr lang="en-US" b="1" dirty="0" err="1"/>
                  <a:t>AdaBoost</a:t>
                </a:r>
                <a:r>
                  <a:rPr lang="en-US" b="1" dirty="0"/>
                  <a:t> classifiers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b="1" dirty="0"/>
                  <a:t>stages</a:t>
                </a:r>
                <a:r>
                  <a:rPr lang="en-US" dirty="0"/>
                  <a:t>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spc="-30" dirty="0"/>
                  <a:t>is a weighted linear combination </a:t>
                </a:r>
                <a:r>
                  <a:rPr lang="en-US" dirty="0"/>
                  <a:t>of </a:t>
                </a:r>
                <a:r>
                  <a:rPr lang="en-US" b="1" i="1" dirty="0"/>
                  <a:t>weak</a:t>
                </a:r>
                <a:r>
                  <a:rPr lang="en-US" b="1" dirty="0"/>
                  <a:t>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spc="-10" dirty="0"/>
                  <a:t>each </a:t>
                </a:r>
                <a:r>
                  <a:rPr lang="en-US" b="1" spc="-10" dirty="0"/>
                  <a:t>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pc="-1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pc="-1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pc="-1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spc="-1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pc="-10" dirty="0"/>
                  <a:t> is a simple </a:t>
                </a:r>
                <a:r>
                  <a:rPr lang="en-US" b="1" spc="-10" dirty="0"/>
                  <a:t>decision stump </a:t>
                </a:r>
                <a:r>
                  <a:rPr lang="en-US" spc="-10" dirty="0"/>
                  <a:t>constrained to use a </a:t>
                </a:r>
                <a:r>
                  <a:rPr lang="en-US" b="1" spc="-10" dirty="0"/>
                  <a:t>single feature</a:t>
                </a:r>
              </a:p>
              <a:p>
                <a:pPr lvl="2">
                  <a:spcBef>
                    <a:spcPts val="1800"/>
                  </a:spcBef>
                </a:pPr>
                <a:r>
                  <a:rPr lang="en-US" b="1" spc="-10" dirty="0"/>
                  <a:t> </a:t>
                </a:r>
              </a:p>
            </p:txBody>
          </p:sp>
        </mc:Choice>
        <mc:Fallback xmlns="">
          <p:sp>
            <p:nvSpPr>
              <p:cNvPr id="66" name="Segnaposto testo 9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63784" cy="4448468"/>
              </a:xfrm>
              <a:blipFill rotWithShape="0">
                <a:blip r:embed="rId15"/>
                <a:stretch>
                  <a:fillRect l="-1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7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08" r="58080"/>
          <a:stretch/>
        </p:blipFill>
        <p:spPr bwMode="auto">
          <a:xfrm>
            <a:off x="3970450" y="2097872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ttangolo 67"/>
              <p:cNvSpPr/>
              <p:nvPr/>
            </p:nvSpPr>
            <p:spPr>
              <a:xfrm>
                <a:off x="1925247" y="2147204"/>
                <a:ext cx="63777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libri Light" panose="020F0302020204030204" pitchFamily="34" charset="0"/>
                  </a:rPr>
                  <a:t>the selected feature             calculated on           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</a:rPr>
                  <a:t> ? </a:t>
                </a:r>
              </a:p>
            </p:txBody>
          </p:sp>
        </mc:Choice>
        <mc:Fallback xmlns="">
          <p:sp>
            <p:nvSpPr>
              <p:cNvPr id="30" name="Rettango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247" y="2147204"/>
                <a:ext cx="637775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86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ttangolo 68"/>
              <p:cNvSpPr/>
              <p:nvPr/>
            </p:nvSpPr>
            <p:spPr>
              <a:xfrm>
                <a:off x="915901" y="2153223"/>
                <a:ext cx="1109406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1" name="Rettango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01" y="2153223"/>
                <a:ext cx="1109406" cy="38151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ttangolo 69"/>
              <p:cNvSpPr/>
              <p:nvPr/>
            </p:nvSpPr>
            <p:spPr>
              <a:xfrm>
                <a:off x="7791936" y="1975297"/>
                <a:ext cx="13605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>
                    <a:solidFill>
                      <a:srgbClr val="00B050"/>
                    </a:solidFill>
                    <a:latin typeface="Calibri Light" panose="020F0302020204030204" pitchFamily="34" charset="0"/>
                  </a:rPr>
                  <a:t>positive 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>
                    <a:solidFill>
                      <a:srgbClr val="00B050"/>
                    </a:solidFill>
                    <a:latin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2" name="Rettangolo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936" y="1975297"/>
                <a:ext cx="1360569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358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tangolo 70"/>
              <p:cNvSpPr/>
              <p:nvPr/>
            </p:nvSpPr>
            <p:spPr>
              <a:xfrm>
                <a:off x="7791936" y="2312363"/>
                <a:ext cx="12925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>
                    <a:solidFill>
                      <a:srgbClr val="FF0000"/>
                    </a:solidFill>
                    <a:latin typeface="Calibri Light" panose="020F0302020204030204" pitchFamily="34" charset="0"/>
                  </a:rPr>
                  <a:t>negative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  <a:latin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3" name="Rettangolo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936" y="2312363"/>
                <a:ext cx="1292521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3774" t="-8197" r="-33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Connettore 2 32"/>
          <p:cNvCxnSpPr/>
          <p:nvPr/>
        </p:nvCxnSpPr>
        <p:spPr>
          <a:xfrm flipV="1">
            <a:off x="7323706" y="2153226"/>
            <a:ext cx="504000" cy="180000"/>
          </a:xfrm>
          <a:prstGeom prst="bentConnector3">
            <a:avLst>
              <a:gd name="adj1" fmla="val -3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72"/>
          <p:cNvSpPr/>
          <p:nvPr/>
        </p:nvSpPr>
        <p:spPr>
          <a:xfrm>
            <a:off x="7349204" y="2069336"/>
            <a:ext cx="707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alibri Light" panose="020F0302020204030204" pitchFamily="34" charset="0"/>
              </a:rPr>
              <a:t>yes</a:t>
            </a:r>
          </a:p>
        </p:txBody>
      </p:sp>
      <p:cxnSp>
        <p:nvCxnSpPr>
          <p:cNvPr id="74" name="Connettore 2 32"/>
          <p:cNvCxnSpPr/>
          <p:nvPr/>
        </p:nvCxnSpPr>
        <p:spPr>
          <a:xfrm>
            <a:off x="7323706" y="2336122"/>
            <a:ext cx="504000" cy="180000"/>
          </a:xfrm>
          <a:prstGeom prst="bentConnector3">
            <a:avLst>
              <a:gd name="adj1" fmla="val -3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32"/>
          <p:cNvCxnSpPr/>
          <p:nvPr/>
        </p:nvCxnSpPr>
        <p:spPr>
          <a:xfrm flipV="1">
            <a:off x="7215184" y="2325122"/>
            <a:ext cx="11277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ttangolo 75"/>
          <p:cNvSpPr/>
          <p:nvPr/>
        </p:nvSpPr>
        <p:spPr>
          <a:xfrm>
            <a:off x="7350874" y="2253877"/>
            <a:ext cx="707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alibri Light" panose="020F0302020204030204" pitchFamily="34" charset="0"/>
              </a:rPr>
              <a:t>no</a:t>
            </a:r>
          </a:p>
        </p:txBody>
      </p:sp>
      <p:pic>
        <p:nvPicPr>
          <p:cNvPr id="77" name="Immagine 7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68" y="2097872"/>
            <a:ext cx="468000" cy="468000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8" name="Segnaposto contenuto 2"/>
          <p:cNvSpPr txBox="1">
            <a:spLocks/>
          </p:cNvSpPr>
          <p:nvPr/>
        </p:nvSpPr>
        <p:spPr>
          <a:xfrm>
            <a:off x="5918210" y="4622575"/>
            <a:ext cx="3052218" cy="2908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3600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(mostly) </a:t>
            </a:r>
            <a:r>
              <a:rPr lang="en-US" sz="1400" b="1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non-faces</a:t>
            </a:r>
            <a:r>
              <a: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 (e.g. background)</a:t>
            </a:r>
          </a:p>
        </p:txBody>
      </p:sp>
      <p:sp>
        <p:nvSpPr>
          <p:cNvPr id="79" name="Segnaposto contenuto 2"/>
          <p:cNvSpPr txBox="1">
            <a:spLocks/>
          </p:cNvSpPr>
          <p:nvPr/>
        </p:nvSpPr>
        <p:spPr>
          <a:xfrm>
            <a:off x="7077428" y="3060339"/>
            <a:ext cx="1715145" cy="3930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(mostly) </a:t>
            </a:r>
            <a:r>
              <a:rPr lang="en-US" sz="1400" b="1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faces</a:t>
            </a:r>
          </a:p>
        </p:txBody>
      </p:sp>
      <p:pic>
        <p:nvPicPr>
          <p:cNvPr id="80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895268" y="3543900"/>
            <a:ext cx="311853" cy="34109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2960089" y="3562343"/>
            <a:ext cx="323411" cy="34109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5265110" y="3557580"/>
            <a:ext cx="328137" cy="34109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7770185" y="3494826"/>
            <a:ext cx="328137" cy="34109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5836568" y="2079765"/>
            <a:ext cx="468000" cy="51188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7070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Cascade framework (Viola and Jones,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9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63784" cy="4448468"/>
              </a:xfrm>
            </p:spPr>
            <p:txBody>
              <a:bodyPr/>
              <a:lstStyle/>
              <a:p>
                <a:r>
                  <a:rPr lang="en-US" dirty="0"/>
                  <a:t>a series of </a:t>
                </a:r>
                <a:r>
                  <a:rPr lang="en-US" b="1" dirty="0" err="1"/>
                  <a:t>AdaBoost</a:t>
                </a:r>
                <a:r>
                  <a:rPr lang="en-US" b="1" dirty="0"/>
                  <a:t> classifiers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b="1" dirty="0"/>
                  <a:t>stages</a:t>
                </a:r>
                <a:r>
                  <a:rPr lang="en-US" dirty="0"/>
                  <a:t>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spc="-1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0" dirty="0"/>
                  <a:t> is trained with the </a:t>
                </a:r>
                <a:r>
                  <a:rPr lang="en-US" b="1" spc="-10" dirty="0"/>
                  <a:t>background patches </a:t>
                </a:r>
                <a:r>
                  <a:rPr lang="en-US" spc="-10" dirty="0"/>
                  <a:t>(</a:t>
                </a:r>
                <a:r>
                  <a:rPr lang="en-US" b="1" spc="-10" dirty="0"/>
                  <a:t>negative samples</a:t>
                </a:r>
                <a:r>
                  <a:rPr lang="en-US" spc="-10" dirty="0"/>
                  <a:t>) misclassified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pc="-1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pc="-1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pc="-1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pc="-1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given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 b="1"/>
                      <m:t>detection</m:t>
                    </m:r>
                    <m:r>
                      <m:rPr>
                        <m:nor/>
                      </m:rPr>
                      <a:rPr lang="en-US" b="1"/>
                      <m:t> </m:t>
                    </m:r>
                    <m:r>
                      <m:rPr>
                        <m:nor/>
                      </m:rPr>
                      <a:rPr lang="en-US" b="1"/>
                      <m:t>rate</m:t>
                    </m:r>
                    <m:r>
                      <m:rPr>
                        <m:nor/>
                      </m:rPr>
                      <a:rPr lang="en-US" b="1"/>
                      <m:t> </m:t>
                    </m:r>
                    <m:r>
                      <m:rPr>
                        <m:nor/>
                      </m:rPr>
                      <a:rPr lang="en-US"/>
                      <m:t>and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 b="1"/>
                      <m:t>false</m:t>
                    </m:r>
                    <m:r>
                      <m:rPr>
                        <m:nor/>
                      </m:rPr>
                      <a:rPr lang="en-US" b="1"/>
                      <m:t> </m:t>
                    </m:r>
                    <m:r>
                      <m:rPr>
                        <m:nor/>
                      </m:rPr>
                      <a:rPr lang="en-US" b="1"/>
                      <m:t>positive</m:t>
                    </m:r>
                    <m:r>
                      <m:rPr>
                        <m:nor/>
                      </m:rPr>
                      <a:rPr lang="en-US" b="1"/>
                      <m:t> </m:t>
                    </m:r>
                    <m:r>
                      <m:rPr>
                        <m:nor/>
                      </m:rPr>
                      <a:rPr lang="en-US" b="1"/>
                      <m:t>rate</m:t>
                    </m:r>
                    <m:r>
                      <m:rPr>
                        <m:nor/>
                      </m:rPr>
                      <a:rPr lang="en-US" b="1"/>
                      <m:t> </m:t>
                    </m:r>
                    <m:r>
                      <m:rPr>
                        <m:nor/>
                      </m:rPr>
                      <a:rPr lang="en-US"/>
                      <m:t>of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each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stage</m:t>
                    </m:r>
                    <m:r>
                      <m:rPr>
                        <m:nor/>
                      </m:rPr>
                      <a:rPr lang="en-US"/>
                      <m:t>,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overall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detection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rate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and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false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positive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rate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are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/>
                      <m:t>and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nor/>
                      </m:rPr>
                      <a:rPr lang="en-US"/>
                      <m:t>, </m:t>
                    </m:r>
                    <m:r>
                      <m:rPr>
                        <m:nor/>
                      </m:rPr>
                      <a:rPr lang="en-US"/>
                      <m:t>respectively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if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=0.999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and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=0.3</m:t>
                    </m:r>
                    <m:r>
                      <m:rPr>
                        <m:nor/>
                      </m:rPr>
                      <a:rPr lang="en-US"/>
                      <m:t>, </m:t>
                    </m:r>
                    <m:r>
                      <m:rPr>
                        <m:nor/>
                      </m:rPr>
                      <a:rPr lang="en-US"/>
                      <m:t>with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just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=10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stages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we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get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=0.99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and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Segnaposto testo 9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63784" cy="4448468"/>
              </a:xfrm>
              <a:blipFill rotWithShape="0">
                <a:blip r:embed="rId2"/>
                <a:stretch>
                  <a:fillRect l="-1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2 4"/>
          <p:cNvCxnSpPr/>
          <p:nvPr/>
        </p:nvCxnSpPr>
        <p:spPr>
          <a:xfrm>
            <a:off x="4204450" y="4208186"/>
            <a:ext cx="0" cy="332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/>
          <p:cNvCxnSpPr/>
          <p:nvPr/>
        </p:nvCxnSpPr>
        <p:spPr>
          <a:xfrm>
            <a:off x="2141516" y="4208186"/>
            <a:ext cx="0" cy="3323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/>
          <p:cNvCxnSpPr/>
          <p:nvPr/>
        </p:nvCxnSpPr>
        <p:spPr>
          <a:xfrm>
            <a:off x="6933797" y="3989274"/>
            <a:ext cx="18721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/>
          <p:cNvCxnSpPr/>
          <p:nvPr/>
        </p:nvCxnSpPr>
        <p:spPr>
          <a:xfrm>
            <a:off x="5075211" y="3989274"/>
            <a:ext cx="648000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57E1E3"/>
                </a:gs>
                <a:gs pos="28000">
                  <a:schemeClr val="accent4">
                    <a:lumMod val="60000"/>
                    <a:lumOff val="40000"/>
                  </a:schemeClr>
                </a:gs>
                <a:gs pos="56000">
                  <a:srgbClr val="E6E100"/>
                </a:gs>
                <a:gs pos="100000">
                  <a:srgbClr val="FF0000"/>
                </a:gs>
              </a:gsLst>
              <a:lin ang="0" scaled="1"/>
              <a:tileRect/>
            </a:gra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/>
          <p:nvPr/>
        </p:nvCxnSpPr>
        <p:spPr>
          <a:xfrm>
            <a:off x="2599794" y="3989274"/>
            <a:ext cx="757800" cy="0"/>
          </a:xfrm>
          <a:prstGeom prst="straightConnector1">
            <a:avLst/>
          </a:prstGeom>
          <a:ln w="19050">
            <a:solidFill>
              <a:srgbClr val="0E81C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o 9"/>
          <p:cNvGrpSpPr/>
          <p:nvPr/>
        </p:nvGrpSpPr>
        <p:grpSpPr>
          <a:xfrm>
            <a:off x="659904" y="3295012"/>
            <a:ext cx="547217" cy="589816"/>
            <a:chOff x="1669294" y="1381034"/>
            <a:chExt cx="553316" cy="602672"/>
          </a:xfrm>
        </p:grpSpPr>
        <p:sp>
          <p:nvSpPr>
            <p:cNvPr id="11" name="Rettangolo 10"/>
            <p:cNvSpPr/>
            <p:nvPr/>
          </p:nvSpPr>
          <p:spPr>
            <a:xfrm>
              <a:off x="1669294" y="1381034"/>
              <a:ext cx="320834" cy="3497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1690398" y="1404041"/>
              <a:ext cx="320834" cy="3497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1719173" y="1435414"/>
              <a:ext cx="320834" cy="3497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1744112" y="1457376"/>
              <a:ext cx="320834" cy="3497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1769052" y="1482476"/>
              <a:ext cx="320834" cy="3497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1799020" y="1513834"/>
              <a:ext cx="320834" cy="3497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1826600" y="1547208"/>
              <a:ext cx="320834" cy="3497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1849623" y="1572831"/>
              <a:ext cx="320834" cy="3497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latin typeface="Calibri Light" panose="020F0302020204030204" pitchFamily="34" charset="0"/>
              </a:endParaRPr>
            </a:p>
          </p:txBody>
        </p:sp>
        <p:pic>
          <p:nvPicPr>
            <p:cNvPr id="19" name="Immagine 18"/>
            <p:cNvPicPr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39" t="33760" r="18853" b="65728"/>
            <a:stretch/>
          </p:blipFill>
          <p:spPr>
            <a:xfrm>
              <a:off x="1877675" y="1602545"/>
              <a:ext cx="320834" cy="349789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20" name="Immagine 19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281" y="1633917"/>
              <a:ext cx="315329" cy="349789"/>
            </a:xfrm>
            <a:prstGeom prst="rect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</p:pic>
      </p:grpSp>
      <p:sp>
        <p:nvSpPr>
          <p:cNvPr id="21" name="Rettangolo 20"/>
          <p:cNvSpPr/>
          <p:nvPr/>
        </p:nvSpPr>
        <p:spPr>
          <a:xfrm>
            <a:off x="5192764" y="3479923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22" name="Freccia a destra 21"/>
          <p:cNvSpPr/>
          <p:nvPr/>
        </p:nvSpPr>
        <p:spPr>
          <a:xfrm rot="10800000" flipH="1" flipV="1">
            <a:off x="1612376" y="3040912"/>
            <a:ext cx="5511451" cy="333066"/>
          </a:xfrm>
          <a:prstGeom prst="rightArrow">
            <a:avLst>
              <a:gd name="adj1" fmla="val 70568"/>
              <a:gd name="adj2" fmla="val 63487"/>
            </a:avLst>
          </a:prstGeom>
          <a:gradFill flip="none" rotWithShape="1">
            <a:gsLst>
              <a:gs pos="0">
                <a:srgbClr val="0070C0"/>
              </a:gs>
              <a:gs pos="74000">
                <a:srgbClr val="FFFF00"/>
              </a:gs>
              <a:gs pos="45000">
                <a:schemeClr val="accent4">
                  <a:lumMod val="60000"/>
                  <a:lumOff val="40000"/>
                </a:schemeClr>
              </a:gs>
              <a:gs pos="100000">
                <a:srgbClr val="C00000"/>
              </a:gs>
              <a:gs pos="21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it-IT" sz="1400" kern="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computational complexity, specificity</a:t>
            </a:r>
            <a:endParaRPr lang="en-US" sz="1400" kern="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2845526" y="3423979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24" name="Rettangolo 23"/>
          <p:cNvSpPr/>
          <p:nvPr/>
        </p:nvSpPr>
        <p:spPr>
          <a:xfrm>
            <a:off x="1979970" y="4579953"/>
            <a:ext cx="320834" cy="34978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2012548" y="4610118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ttangolo arrotondato 25"/>
              <p:cNvSpPr/>
              <p:nvPr/>
            </p:nvSpPr>
            <p:spPr>
              <a:xfrm>
                <a:off x="1605674" y="3415051"/>
                <a:ext cx="1099010" cy="882611"/>
              </a:xfrm>
              <a:prstGeom prst="roundRect">
                <a:avLst>
                  <a:gd name="adj" fmla="val 5025"/>
                </a:avLst>
              </a:prstGeom>
              <a:solidFill>
                <a:schemeClr val="bg1"/>
              </a:solidFill>
              <a:ln w="28575" cap="flat" cmpd="sng" algn="ctr">
                <a:solidFill>
                  <a:srgbClr val="0E81CB"/>
                </a:solidFill>
                <a:prstDash val="solid"/>
              </a:ln>
              <a:effectLst/>
            </p:spPr>
            <p:txBody>
              <a:bodyPr rot="0" spcFirstLastPara="0" vert="horz" wrap="square" lIns="0" tIns="36000" rIns="0" bIns="46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1400" kern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rPr>
                  <a:t>AdaBoost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sz="1400" i="1" kern="0" dirty="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20" name="Rettangolo arrotondat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74" y="3415051"/>
                <a:ext cx="1099010" cy="882611"/>
              </a:xfrm>
              <a:prstGeom prst="roundRect">
                <a:avLst>
                  <a:gd name="adj" fmla="val 5025"/>
                </a:avLst>
              </a:prstGeom>
              <a:blipFill rotWithShape="0">
                <a:blip r:embed="rId5"/>
                <a:stretch>
                  <a:fillRect t="-3333"/>
                </a:stretch>
              </a:blipFill>
              <a:ln w="28575" cap="flat" cmpd="sng" algn="ctr">
                <a:solidFill>
                  <a:srgbClr val="0E81CB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arrotondato 26"/>
              <p:cNvSpPr/>
              <p:nvPr/>
            </p:nvSpPr>
            <p:spPr>
              <a:xfrm>
                <a:off x="3388242" y="3415236"/>
                <a:ext cx="1684479" cy="884238"/>
              </a:xfrm>
              <a:prstGeom prst="roundRect">
                <a:avLst>
                  <a:gd name="adj" fmla="val 5040"/>
                </a:avLst>
              </a:prstGeom>
              <a:solidFill>
                <a:schemeClr val="bg1"/>
              </a:solidFill>
              <a:ln w="28575" cap="flat" cmpd="sng" algn="ctr">
                <a:solidFill>
                  <a:srgbClr val="57E1E3"/>
                </a:solidFill>
                <a:prstDash val="solid"/>
              </a:ln>
              <a:effectLst/>
            </p:spPr>
            <p:txBody>
              <a:bodyPr rot="0" spcFirstLastPara="0" vert="horz" wrap="square" lIns="0" tIns="36000" rIns="0" bIns="46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1400" kern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rPr>
                  <a:t>AdaBoost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sz="1400" i="1" kern="0" dirty="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21" name="Rettangolo arrotondat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242" y="3415236"/>
                <a:ext cx="1684479" cy="884238"/>
              </a:xfrm>
              <a:prstGeom prst="roundRect">
                <a:avLst>
                  <a:gd name="adj" fmla="val 5040"/>
                </a:avLst>
              </a:prstGeom>
              <a:blipFill rotWithShape="0">
                <a:blip r:embed="rId6"/>
                <a:stretch>
                  <a:fillRect t="-3333" r="-8541"/>
                </a:stretch>
              </a:blipFill>
              <a:ln w="28575" cap="flat" cmpd="sng" algn="ctr">
                <a:solidFill>
                  <a:srgbClr val="57E1E3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tangolo arrotondato 27"/>
              <p:cNvSpPr/>
              <p:nvPr/>
            </p:nvSpPr>
            <p:spPr>
              <a:xfrm>
                <a:off x="5761701" y="3415236"/>
                <a:ext cx="1317321" cy="884238"/>
              </a:xfrm>
              <a:prstGeom prst="roundRect">
                <a:avLst>
                  <a:gd name="adj" fmla="val 5681"/>
                </a:avLst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ot="0" spcFirstLastPara="0" vert="horz" wrap="square" lIns="0" tIns="36000" rIns="0" bIns="46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Bef>
                    <a:spcPts val="1200"/>
                  </a:spcBef>
                  <a:spcAft>
                    <a:spcPts val="2000"/>
                  </a:spcAft>
                </a:pPr>
                <a:r>
                  <a:rPr lang="en-US" sz="1400" kern="0">
                    <a:solidFill>
                      <a:schemeClr val="tx1"/>
                    </a:solidFill>
                    <a:effectLst/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rPr>
                  <a:t>AdaBoost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1">
                            <a:solidFill>
                              <a:schemeClr val="tx1"/>
                            </a:solidFill>
                            <a:effectLst/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sz="1400" i="1" kern="0" dirty="0">
                  <a:solidFill>
                    <a:schemeClr val="tx1"/>
                  </a:solidFill>
                  <a:effectLst/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22" name="Rettangolo arrotondat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701" y="3415236"/>
                <a:ext cx="1317321" cy="884238"/>
              </a:xfrm>
              <a:prstGeom prst="roundRect">
                <a:avLst>
                  <a:gd name="adj" fmla="val 5681"/>
                </a:avLst>
              </a:prstGeom>
              <a:blipFill rotWithShape="0">
                <a:blip r:embed="rId7"/>
                <a:stretch>
                  <a:fillRect t="-4667"/>
                </a:stretch>
              </a:blipFill>
              <a:ln w="28575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28"/>
          <p:cNvSpPr/>
          <p:nvPr/>
        </p:nvSpPr>
        <p:spPr>
          <a:xfrm>
            <a:off x="2874468" y="3459210"/>
            <a:ext cx="320834" cy="34978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0" name="Rettangolo 29"/>
          <p:cNvSpPr/>
          <p:nvPr/>
        </p:nvSpPr>
        <p:spPr>
          <a:xfrm>
            <a:off x="2059782" y="4663965"/>
            <a:ext cx="320834" cy="349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2897852" y="3486060"/>
            <a:ext cx="320834" cy="34978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2" name="Rettangolo 31"/>
          <p:cNvSpPr/>
          <p:nvPr/>
        </p:nvSpPr>
        <p:spPr>
          <a:xfrm>
            <a:off x="2924651" y="3517434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pic>
        <p:nvPicPr>
          <p:cNvPr id="33" name="Immagine 3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66" y="3561586"/>
            <a:ext cx="320834" cy="33915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4" name="Rettangolo 33"/>
          <p:cNvSpPr/>
          <p:nvPr/>
        </p:nvSpPr>
        <p:spPr>
          <a:xfrm>
            <a:off x="4006619" y="4583705"/>
            <a:ext cx="320834" cy="34978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5" name="Rettangolo 34"/>
          <p:cNvSpPr/>
          <p:nvPr/>
        </p:nvSpPr>
        <p:spPr>
          <a:xfrm>
            <a:off x="4047268" y="4616829"/>
            <a:ext cx="320834" cy="34978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6" name="Rettangolo 35"/>
          <p:cNvSpPr/>
          <p:nvPr/>
        </p:nvSpPr>
        <p:spPr>
          <a:xfrm>
            <a:off x="4085615" y="4670240"/>
            <a:ext cx="320834" cy="3497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7" name="Rettangolo 36"/>
          <p:cNvSpPr/>
          <p:nvPr/>
        </p:nvSpPr>
        <p:spPr>
          <a:xfrm>
            <a:off x="5231764" y="4583531"/>
            <a:ext cx="320834" cy="349789"/>
          </a:xfrm>
          <a:prstGeom prst="rect">
            <a:avLst/>
          </a:prstGeom>
          <a:solidFill>
            <a:schemeClr val="bg1">
              <a:lumMod val="75000"/>
              <a:alpha val="71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8" name="Rettangolo 37"/>
          <p:cNvSpPr/>
          <p:nvPr/>
        </p:nvSpPr>
        <p:spPr>
          <a:xfrm>
            <a:off x="5272413" y="4616657"/>
            <a:ext cx="320834" cy="349789"/>
          </a:xfrm>
          <a:prstGeom prst="rect">
            <a:avLst/>
          </a:prstGeom>
          <a:solidFill>
            <a:schemeClr val="bg1">
              <a:lumMod val="75000"/>
              <a:alpha val="71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39" name="Rettangolo 38"/>
          <p:cNvSpPr/>
          <p:nvPr/>
        </p:nvSpPr>
        <p:spPr>
          <a:xfrm>
            <a:off x="5310760" y="4670067"/>
            <a:ext cx="320834" cy="349789"/>
          </a:xfrm>
          <a:prstGeom prst="rect">
            <a:avLst/>
          </a:prstGeom>
          <a:solidFill>
            <a:schemeClr val="bg1">
              <a:lumMod val="75000"/>
              <a:alpha val="71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sp>
        <p:nvSpPr>
          <p:cNvPr id="41" name="Parentesi graffa aperta 40"/>
          <p:cNvSpPr/>
          <p:nvPr/>
        </p:nvSpPr>
        <p:spPr>
          <a:xfrm rot="10800000">
            <a:off x="5772487" y="4579953"/>
            <a:ext cx="145723" cy="529522"/>
          </a:xfrm>
          <a:prstGeom prst="leftBrace">
            <a:avLst>
              <a:gd name="adj1" fmla="val 8333"/>
              <a:gd name="adj2" fmla="val 5125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>
              <a:latin typeface="Calibri Light" panose="020F0302020204030204" pitchFamily="34" charset="0"/>
            </a:endParaRPr>
          </a:p>
        </p:txBody>
      </p:sp>
      <p:pic>
        <p:nvPicPr>
          <p:cNvPr id="42" name="Immagine 4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39" t="33760" r="18853" b="65728"/>
          <a:stretch/>
        </p:blipFill>
        <p:spPr>
          <a:xfrm>
            <a:off x="5234637" y="3521561"/>
            <a:ext cx="320834" cy="3497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3" name="Immagine 42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67" y="3558247"/>
            <a:ext cx="320834" cy="33915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4" name="Rettangolo 43"/>
          <p:cNvSpPr/>
          <p:nvPr/>
        </p:nvSpPr>
        <p:spPr>
          <a:xfrm>
            <a:off x="6869697" y="3908471"/>
            <a:ext cx="40378" cy="3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>
              <a:latin typeface="Calibri Light" panose="020F0302020204030204" pitchFamily="34" charset="0"/>
            </a:endParaRPr>
          </a:p>
        </p:txBody>
      </p:sp>
      <p:sp>
        <p:nvSpPr>
          <p:cNvPr id="45" name="Rettangolo 44"/>
          <p:cNvSpPr/>
          <p:nvPr/>
        </p:nvSpPr>
        <p:spPr>
          <a:xfrm>
            <a:off x="6933797" y="3908471"/>
            <a:ext cx="40378" cy="3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>
              <a:latin typeface="Calibri Light" panose="020F0302020204030204" pitchFamily="34" charset="0"/>
            </a:endParaRPr>
          </a:p>
        </p:txBody>
      </p:sp>
      <p:sp>
        <p:nvSpPr>
          <p:cNvPr id="46" name="Rettangolo 45"/>
          <p:cNvSpPr/>
          <p:nvPr/>
        </p:nvSpPr>
        <p:spPr>
          <a:xfrm>
            <a:off x="6989350" y="3908471"/>
            <a:ext cx="40378" cy="3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>
              <a:latin typeface="Calibri Light" panose="020F0302020204030204" pitchFamily="34" charset="0"/>
            </a:endParaRPr>
          </a:p>
        </p:txBody>
      </p:sp>
      <p:pic>
        <p:nvPicPr>
          <p:cNvPr id="49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5812"/>
          <a:stretch/>
        </p:blipFill>
        <p:spPr bwMode="auto">
          <a:xfrm>
            <a:off x="3455143" y="3911587"/>
            <a:ext cx="1581132" cy="3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77" r="75376" b="1503"/>
          <a:stretch/>
        </p:blipFill>
        <p:spPr bwMode="auto">
          <a:xfrm>
            <a:off x="5836568" y="3911538"/>
            <a:ext cx="978601" cy="3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08" r="55476"/>
          <a:stretch/>
        </p:blipFill>
        <p:spPr bwMode="auto">
          <a:xfrm>
            <a:off x="1820238" y="3915598"/>
            <a:ext cx="692769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ttore 1 53"/>
          <p:cNvCxnSpPr/>
          <p:nvPr/>
        </p:nvCxnSpPr>
        <p:spPr>
          <a:xfrm flipV="1">
            <a:off x="2197308" y="3915599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/>
          <p:cNvCxnSpPr/>
          <p:nvPr/>
        </p:nvCxnSpPr>
        <p:spPr>
          <a:xfrm flipV="1">
            <a:off x="3741890" y="3908471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/>
          <p:cNvCxnSpPr/>
          <p:nvPr/>
        </p:nvCxnSpPr>
        <p:spPr>
          <a:xfrm flipV="1">
            <a:off x="4047268" y="3908470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/>
          <p:nvPr/>
        </p:nvCxnSpPr>
        <p:spPr>
          <a:xfrm flipV="1">
            <a:off x="4374726" y="3908469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/>
          <p:nvPr/>
        </p:nvCxnSpPr>
        <p:spPr>
          <a:xfrm flipV="1">
            <a:off x="4700083" y="3915598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/>
          <p:cNvCxnSpPr/>
          <p:nvPr/>
        </p:nvCxnSpPr>
        <p:spPr>
          <a:xfrm flipV="1">
            <a:off x="6209827" y="3908468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/>
          <p:cNvCxnSpPr/>
          <p:nvPr/>
        </p:nvCxnSpPr>
        <p:spPr>
          <a:xfrm flipV="1">
            <a:off x="6516671" y="3908467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egnaposto contenuto 2"/>
          <p:cNvSpPr txBox="1">
            <a:spLocks/>
          </p:cNvSpPr>
          <p:nvPr/>
        </p:nvSpPr>
        <p:spPr>
          <a:xfrm>
            <a:off x="219099" y="2955183"/>
            <a:ext cx="1387447" cy="3930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input samples</a:t>
            </a:r>
            <a:endParaRPr lang="en-US" sz="140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cxnSp>
        <p:nvCxnSpPr>
          <p:cNvPr id="62" name="Connettore 2 61"/>
          <p:cNvCxnSpPr/>
          <p:nvPr/>
        </p:nvCxnSpPr>
        <p:spPr>
          <a:xfrm>
            <a:off x="364924" y="3989274"/>
            <a:ext cx="11860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/>
          <p:cNvCxnSpPr/>
          <p:nvPr/>
        </p:nvCxnSpPr>
        <p:spPr>
          <a:xfrm>
            <a:off x="5429609" y="4208186"/>
            <a:ext cx="0" cy="32400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Segnaposto contenuto 2"/>
              <p:cNvSpPr txBox="1">
                <a:spLocks/>
              </p:cNvSpPr>
              <p:nvPr/>
            </p:nvSpPr>
            <p:spPr>
              <a:xfrm>
                <a:off x="231554" y="3893906"/>
                <a:ext cx="1387447" cy="39304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lIns="0" tIns="0" rIns="0" bIns="0" anchor="ctr" anchorCtr="0"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Clr>
                    <a:srgbClr val="008EC4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  <m:t>𝐱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MU Sans Serif" pitchFamily="50" charset="0"/>
                          <a:cs typeface="CMU Sans Serif" pitchFamily="50" charset="0"/>
                        </a:rPr>
                        <m:t>, …,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  <m:t>𝐱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MU Sans Serif" pitchFamily="50" charset="0"/>
                              <a:cs typeface="CMU Sans Serif" pitchFamily="50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94" name="Segnaposto contenu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54" y="3893906"/>
                <a:ext cx="1387447" cy="39304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Segnaposto contenuto 2"/>
          <p:cNvSpPr txBox="1">
            <a:spLocks/>
          </p:cNvSpPr>
          <p:nvPr/>
        </p:nvSpPr>
        <p:spPr>
          <a:xfrm>
            <a:off x="5918210" y="4622575"/>
            <a:ext cx="3052218" cy="2908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3600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(mostly) </a:t>
            </a:r>
            <a:r>
              <a:rPr lang="en-US" sz="1400" b="1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non-faces</a:t>
            </a:r>
            <a:r>
              <a: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 (e.g. background)</a:t>
            </a:r>
          </a:p>
        </p:txBody>
      </p:sp>
      <p:sp>
        <p:nvSpPr>
          <p:cNvPr id="66" name="Segnaposto contenuto 2"/>
          <p:cNvSpPr txBox="1">
            <a:spLocks/>
          </p:cNvSpPr>
          <p:nvPr/>
        </p:nvSpPr>
        <p:spPr>
          <a:xfrm>
            <a:off x="7077428" y="3060339"/>
            <a:ext cx="1715145" cy="3930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(mostly) </a:t>
            </a:r>
            <a:r>
              <a:rPr lang="en-US" sz="1400" b="1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faces</a:t>
            </a:r>
          </a:p>
        </p:txBody>
      </p:sp>
      <p:pic>
        <p:nvPicPr>
          <p:cNvPr id="67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895268" y="3543900"/>
            <a:ext cx="311853" cy="34109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2960089" y="3562343"/>
            <a:ext cx="323411" cy="34109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5265110" y="3557580"/>
            <a:ext cx="328137" cy="34109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7770185" y="3494826"/>
            <a:ext cx="328137" cy="34109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2194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Cascade Visualization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1" t="30635" r="37001" b="17403"/>
          <a:stretch/>
        </p:blipFill>
        <p:spPr>
          <a:xfrm>
            <a:off x="271794" y="1101817"/>
            <a:ext cx="3856397" cy="3678409"/>
          </a:xfrm>
          <a:prstGeom prst="rect">
            <a:avLst/>
          </a:prstGeom>
        </p:spPr>
      </p:pic>
      <p:sp>
        <p:nvSpPr>
          <p:cNvPr id="8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544840" y="731522"/>
            <a:ext cx="4273235" cy="4445959"/>
          </a:xfrm>
        </p:spPr>
        <p:txBody>
          <a:bodyPr anchor="ctr" anchorCtr="0"/>
          <a:lstStyle/>
          <a:p>
            <a:r>
              <a:rPr lang="en-US" dirty="0"/>
              <a:t>made with </a:t>
            </a:r>
            <a:r>
              <a:rPr lang="en-US" dirty="0" err="1"/>
              <a:t>OpenCV</a:t>
            </a:r>
            <a:r>
              <a:rPr lang="en-US" dirty="0"/>
              <a:t> by Adam Harvey</a:t>
            </a:r>
          </a:p>
          <a:p>
            <a:pPr lvl="1"/>
            <a:r>
              <a:rPr lang="en-US" dirty="0"/>
              <a:t>"</a:t>
            </a:r>
            <a:r>
              <a:rPr lang="en-US" i="1" dirty="0"/>
              <a:t>The whole thing is slowed down to incredibly slow speeds here so you can look at it. Typically it would take a </a:t>
            </a:r>
            <a:r>
              <a:rPr lang="en-US" b="1" i="1" dirty="0"/>
              <a:t>millisecond</a:t>
            </a:r>
            <a:r>
              <a:rPr lang="en-US" i="1" dirty="0"/>
              <a:t> to scan an image like this</a:t>
            </a:r>
            <a:r>
              <a:rPr lang="en-US" dirty="0"/>
              <a:t>"</a:t>
            </a:r>
          </a:p>
          <a:p>
            <a:r>
              <a:rPr lang="en-US" dirty="0"/>
              <a:t>the more similar to a face the patch is, the more </a:t>
            </a:r>
            <a:r>
              <a:rPr lang="en-US" dirty="0" err="1"/>
              <a:t>Haar</a:t>
            </a:r>
            <a:r>
              <a:rPr lang="en-US" dirty="0"/>
              <a:t> features are evaluated on that patch (Cascade approach)</a:t>
            </a:r>
          </a:p>
          <a:p>
            <a:r>
              <a:rPr lang="en-US" dirty="0"/>
              <a:t>to avoid false positives, there is a minimum number (e.g. 3) of </a:t>
            </a:r>
            <a:r>
              <a:rPr lang="en-US" b="1" dirty="0"/>
              <a:t>overlapping detections </a:t>
            </a:r>
            <a:r>
              <a:rPr lang="en-US" dirty="0"/>
              <a:t>required before outputting a face detection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71794" y="4886586"/>
            <a:ext cx="61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video available in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lectures/additional materials/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haar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cascade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32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Cascade (hints)</a:t>
            </a:r>
          </a:p>
        </p:txBody>
      </p:sp>
      <p:sp>
        <p:nvSpPr>
          <p:cNvPr id="4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pPr marL="274320" lvl="1" indent="-274320">
              <a:lnSpc>
                <a:spcPts val="2100"/>
              </a:lnSpc>
              <a:buSzPct val="95000"/>
              <a:buFont typeface="Wingdings 2"/>
              <a:buChar char=""/>
            </a:pPr>
            <a:r>
              <a:rPr lang="en-US" sz="2000" dirty="0"/>
              <a:t>the training phase of each classifier uses a </a:t>
            </a:r>
            <a:r>
              <a:rPr lang="en-US" sz="2000" b="1" dirty="0"/>
              <a:t>training set </a:t>
            </a:r>
            <a:r>
              <a:rPr lang="en-US" sz="2000" dirty="0"/>
              <a:t>and a </a:t>
            </a:r>
            <a:r>
              <a:rPr lang="en-US" sz="2000" b="1" dirty="0"/>
              <a:t>validation set </a:t>
            </a:r>
            <a:r>
              <a:rPr lang="en-US" sz="2000" dirty="0"/>
              <a:t>with fixed positive/negative samples ratio</a:t>
            </a:r>
          </a:p>
          <a:p>
            <a:pPr marL="548640" lvl="2" indent="-274320">
              <a:spcBef>
                <a:spcPts val="0"/>
              </a:spcBef>
              <a:buSzPct val="95000"/>
              <a:buFont typeface="Wingdings 2"/>
              <a:buChar char=""/>
            </a:pPr>
            <a:r>
              <a:rPr lang="en-US" dirty="0"/>
              <a:t>in addition, a huge </a:t>
            </a:r>
            <a:r>
              <a:rPr lang="en-US" b="1" dirty="0"/>
              <a:t>pool of negative samples </a:t>
            </a:r>
            <a:r>
              <a:rPr lang="en-US" dirty="0"/>
              <a:t>is maintained throughout the whole Cascade's training</a:t>
            </a:r>
          </a:p>
        </p:txBody>
      </p:sp>
      <p:grpSp>
        <p:nvGrpSpPr>
          <p:cNvPr id="65" name="Gruppo 64"/>
          <p:cNvGrpSpPr/>
          <p:nvPr/>
        </p:nvGrpSpPr>
        <p:grpSpPr>
          <a:xfrm>
            <a:off x="1116663" y="1825114"/>
            <a:ext cx="7051332" cy="3058523"/>
            <a:chOff x="1116663" y="1006649"/>
            <a:chExt cx="7051332" cy="3058523"/>
          </a:xfrm>
        </p:grpSpPr>
        <p:sp>
          <p:nvSpPr>
            <p:cNvPr id="66" name="Disco magnetico 65"/>
            <p:cNvSpPr/>
            <p:nvPr/>
          </p:nvSpPr>
          <p:spPr>
            <a:xfrm>
              <a:off x="1661453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67" name="Disco magnetico 66"/>
            <p:cNvSpPr/>
            <p:nvPr/>
          </p:nvSpPr>
          <p:spPr>
            <a:xfrm>
              <a:off x="3761262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68" name="Disco magnetico 67"/>
            <p:cNvSpPr/>
            <p:nvPr/>
          </p:nvSpPr>
          <p:spPr>
            <a:xfrm>
              <a:off x="5480603" y="2877597"/>
              <a:ext cx="2687392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69" name="Segnaposto contenuto 2"/>
            <p:cNvSpPr txBox="1">
              <a:spLocks/>
            </p:cNvSpPr>
            <p:nvPr/>
          </p:nvSpPr>
          <p:spPr>
            <a:xfrm>
              <a:off x="1116663" y="3709247"/>
              <a:ext cx="1835375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Training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70" name="Segnaposto contenuto 2"/>
            <p:cNvSpPr txBox="1">
              <a:spLocks/>
            </p:cNvSpPr>
            <p:nvPr/>
          </p:nvSpPr>
          <p:spPr>
            <a:xfrm>
              <a:off x="3289338" y="3709852"/>
              <a:ext cx="1697557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 err="1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Validation</a:t>
              </a: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71" name="Segnaposto contenuto 2"/>
            <p:cNvSpPr txBox="1">
              <a:spLocks/>
            </p:cNvSpPr>
            <p:nvPr/>
          </p:nvSpPr>
          <p:spPr>
            <a:xfrm>
              <a:off x="5480603" y="3643261"/>
              <a:ext cx="2687392" cy="42191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Pool of negative samples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72" name="Rettangolo con angoli arrotondati sullo stesso lato 71"/>
            <p:cNvSpPr/>
            <p:nvPr/>
          </p:nvSpPr>
          <p:spPr>
            <a:xfrm rot="5400000">
              <a:off x="6752436" y="2116634"/>
              <a:ext cx="171630" cy="249206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73" name="Rettangolo con angoli arrotondati sullo stesso lato 72"/>
            <p:cNvSpPr/>
            <p:nvPr/>
          </p:nvSpPr>
          <p:spPr>
            <a:xfrm rot="5400000">
              <a:off x="2012065" y="309661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74" name="Rettangolo con angoli arrotondati sullo stesso lato 73"/>
            <p:cNvSpPr/>
            <p:nvPr/>
          </p:nvSpPr>
          <p:spPr>
            <a:xfrm rot="5400000">
              <a:off x="1796345" y="315381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75" name="Rettangolo con angoli arrotondati sullo stesso lato 74"/>
            <p:cNvSpPr/>
            <p:nvPr/>
          </p:nvSpPr>
          <p:spPr>
            <a:xfrm rot="5400000">
              <a:off x="4101501" y="310737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76" name="Rettangolo con angoli arrotondati sullo stesso lato 75"/>
            <p:cNvSpPr/>
            <p:nvPr/>
          </p:nvSpPr>
          <p:spPr>
            <a:xfrm rot="5400000">
              <a:off x="3885781" y="316457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ttangolo arrotondato 76"/>
                <p:cNvSpPr/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gradFill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8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0"/>
                </a:grad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>
                      <a:solidFill>
                        <a:sysClr val="window" lastClr="FFFFFF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ysClr val="window" lastClr="FFFFFF"/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77" name="Rettangolo arrotondato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2"/>
                  <a:stretch>
                    <a:fillRect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ttangolo arrotondato 77"/>
                <p:cNvSpPr/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 dirty="0" err="1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</a:t>
                  </a:r>
                  <a:r>
                    <a:rPr lang="en-US" sz="1600" kern="0" dirty="0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78" name="Rettangolo arrotondat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3"/>
                  <a:stretch>
                    <a:fillRect/>
                  </a:stretch>
                </a:blip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9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8" r="55476"/>
            <a:stretch/>
          </p:blipFill>
          <p:spPr bwMode="auto">
            <a:xfrm>
              <a:off x="1525967" y="1770114"/>
              <a:ext cx="692769" cy="3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0" name="Connettore 1 79"/>
            <p:cNvCxnSpPr/>
            <p:nvPr/>
          </p:nvCxnSpPr>
          <p:spPr>
            <a:xfrm flipV="1">
              <a:off x="1903037" y="1770115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ccia a destra 80"/>
            <p:cNvSpPr/>
            <p:nvPr/>
          </p:nvSpPr>
          <p:spPr>
            <a:xfrm rot="10800000" flipH="1">
              <a:off x="2825558" y="1537186"/>
              <a:ext cx="252959" cy="287928"/>
            </a:xfrm>
            <a:prstGeom prst="rightArrow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82" name="Rettangolo 81"/>
            <p:cNvSpPr/>
            <p:nvPr/>
          </p:nvSpPr>
          <p:spPr>
            <a:xfrm rot="10800000" flipH="1">
              <a:off x="2769028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83" name="Rettangolo 82"/>
            <p:cNvSpPr/>
            <p:nvPr/>
          </p:nvSpPr>
          <p:spPr>
            <a:xfrm rot="10800000" flipH="1">
              <a:off x="2709205" y="1608277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84" name="Rettangolo 83"/>
            <p:cNvSpPr/>
            <p:nvPr/>
          </p:nvSpPr>
          <p:spPr>
            <a:xfrm rot="10800000" flipH="1">
              <a:off x="2652252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85" name="Parentesi graffa aperta 84"/>
            <p:cNvSpPr/>
            <p:nvPr/>
          </p:nvSpPr>
          <p:spPr>
            <a:xfrm rot="10800000">
              <a:off x="2469031" y="3152806"/>
              <a:ext cx="83511" cy="336785"/>
            </a:xfrm>
            <a:prstGeom prst="leftBrace">
              <a:avLst>
                <a:gd name="adj1" fmla="val 8333"/>
                <a:gd name="adj2" fmla="val 51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>
                <a:latin typeface="Calibri Light" panose="020F0302020204030204" pitchFamily="34" charset="0"/>
              </a:endParaRPr>
            </a:p>
          </p:txBody>
        </p:sp>
        <p:sp>
          <p:nvSpPr>
            <p:cNvPr id="86" name="Segnaposto contenuto 2"/>
            <p:cNvSpPr txBox="1">
              <a:spLocks/>
            </p:cNvSpPr>
            <p:nvPr/>
          </p:nvSpPr>
          <p:spPr>
            <a:xfrm>
              <a:off x="2662005" y="3179210"/>
              <a:ext cx="1062699" cy="26427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en-US" sz="1200" i="1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fixed a priori</a:t>
              </a:r>
            </a:p>
          </p:txBody>
        </p:sp>
        <p:sp>
          <p:nvSpPr>
            <p:cNvPr id="87" name="Parentesi graffa aperta 86"/>
            <p:cNvSpPr/>
            <p:nvPr/>
          </p:nvSpPr>
          <p:spPr>
            <a:xfrm rot="10800000" flipH="1">
              <a:off x="3632858" y="3156331"/>
              <a:ext cx="83511" cy="336785"/>
            </a:xfrm>
            <a:prstGeom prst="leftBrace">
              <a:avLst>
                <a:gd name="adj1" fmla="val 8333"/>
                <a:gd name="adj2" fmla="val 51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3250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Cascade (hints)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</p:spPr>
            <p:txBody>
              <a:bodyPr/>
              <a:lstStyle/>
              <a:p>
                <a:pPr marL="274320" lvl="1" indent="-274320">
                  <a:buSzPct val="95000"/>
                  <a:buFont typeface="Wingdings 2"/>
                  <a:buChar char=""/>
                </a:pPr>
                <a:r>
                  <a:rPr lang="en-US" sz="2000" dirty="0"/>
                  <a:t>at each training round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, the weak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that minimizes the </a:t>
                </a:r>
                <a:r>
                  <a:rPr lang="en-US" sz="2000" b="1" dirty="0"/>
                  <a:t>misclassification error </a:t>
                </a:r>
                <a:r>
                  <a:rPr lang="en-US" sz="2000" dirty="0"/>
                  <a:t>on the training set is selected (</a:t>
                </a:r>
                <a:r>
                  <a:rPr lang="en-US" sz="2000" b="1" dirty="0"/>
                  <a:t>feature selection</a:t>
                </a:r>
                <a:r>
                  <a:rPr lang="en-US" sz="2000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28"/>
          <p:cNvSpPr/>
          <p:nvPr/>
        </p:nvSpPr>
        <p:spPr>
          <a:xfrm>
            <a:off x="1198572" y="3474845"/>
            <a:ext cx="1670246" cy="1351362"/>
          </a:xfrm>
          <a:prstGeom prst="roundRect">
            <a:avLst>
              <a:gd name="adj" fmla="val 10309"/>
            </a:avLst>
          </a:prstGeom>
          <a:solidFill>
            <a:srgbClr val="085091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atin typeface="Calibri Light" panose="020F0302020204030204" pitchFamily="34" charset="0"/>
            </a:endParaRPr>
          </a:p>
        </p:txBody>
      </p:sp>
      <p:sp>
        <p:nvSpPr>
          <p:cNvPr id="6" name="Disco magnetico 5"/>
          <p:cNvSpPr/>
          <p:nvPr/>
        </p:nvSpPr>
        <p:spPr>
          <a:xfrm>
            <a:off x="1660759" y="3696062"/>
            <a:ext cx="766293" cy="753414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7" name="Disco magnetico 6"/>
          <p:cNvSpPr/>
          <p:nvPr/>
        </p:nvSpPr>
        <p:spPr>
          <a:xfrm>
            <a:off x="3760568" y="3696062"/>
            <a:ext cx="766293" cy="753414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8" name="Disco magnetico 7"/>
          <p:cNvSpPr/>
          <p:nvPr/>
        </p:nvSpPr>
        <p:spPr>
          <a:xfrm>
            <a:off x="5479909" y="3696062"/>
            <a:ext cx="2687392" cy="753414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1115969" y="4527712"/>
            <a:ext cx="1835375" cy="2887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it-IT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Training set</a:t>
            </a:r>
            <a:endParaRPr lang="en-US" sz="140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3288644" y="4528317"/>
            <a:ext cx="1697557" cy="2887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it-IT" sz="140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Validation set</a:t>
            </a:r>
            <a:endParaRPr lang="en-US" sz="140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5479909" y="4461726"/>
            <a:ext cx="2687392" cy="421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r>
              <a:rPr lang="it-IT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Pool of negative samples</a:t>
            </a:r>
            <a:endParaRPr lang="en-US" sz="140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2" name="Rettangolo con angoli arrotondati sullo stesso lato 11"/>
          <p:cNvSpPr/>
          <p:nvPr/>
        </p:nvSpPr>
        <p:spPr>
          <a:xfrm rot="5400000">
            <a:off x="6751742" y="2935099"/>
            <a:ext cx="171630" cy="249206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>
              <a:alpha val="71000"/>
            </a:srgb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3" name="Rettangolo con angoli arrotondati sullo stesso lato 12"/>
          <p:cNvSpPr/>
          <p:nvPr/>
        </p:nvSpPr>
        <p:spPr>
          <a:xfrm rot="5400000">
            <a:off x="2011371" y="3915081"/>
            <a:ext cx="85815" cy="6350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>
              <a:alpha val="71000"/>
            </a:srgb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4" name="Rettangolo con angoli arrotondati sullo stesso lato 13"/>
          <p:cNvSpPr/>
          <p:nvPr/>
        </p:nvSpPr>
        <p:spPr>
          <a:xfrm rot="5400000">
            <a:off x="1795651" y="3972277"/>
            <a:ext cx="85814" cy="20362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A249">
              <a:alpha val="71000"/>
            </a:srgbClr>
          </a:solidFill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5" name="Rettangolo con angoli arrotondati sullo stesso lato 14"/>
          <p:cNvSpPr/>
          <p:nvPr/>
        </p:nvSpPr>
        <p:spPr>
          <a:xfrm rot="5400000">
            <a:off x="4100807" y="3925841"/>
            <a:ext cx="85815" cy="63506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>
              <a:alpha val="71000"/>
            </a:srgb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p:sp>
        <p:nvSpPr>
          <p:cNvPr id="16" name="Rettangolo con angoli arrotondati sullo stesso lato 15"/>
          <p:cNvSpPr/>
          <p:nvPr/>
        </p:nvSpPr>
        <p:spPr>
          <a:xfrm rot="5400000">
            <a:off x="3885087" y="3983037"/>
            <a:ext cx="85814" cy="20362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A249">
              <a:alpha val="71000"/>
            </a:srgbClr>
          </a:solidFill>
          <a:ln w="12700">
            <a:solidFill>
              <a:srgbClr val="007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arrotondato 16"/>
              <p:cNvSpPr/>
              <p:nvPr/>
            </p:nvSpPr>
            <p:spPr>
              <a:xfrm>
                <a:off x="3316375" y="1825114"/>
                <a:ext cx="1669826" cy="1162542"/>
              </a:xfrm>
              <a:prstGeom prst="roundRect">
                <a:avLst>
                  <a:gd name="adj" fmla="val 5025"/>
                </a:avLst>
              </a:prstGeom>
              <a:gradFill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80000">
                    <a:schemeClr val="bg1">
                      <a:lumMod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 w="9525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ot="0" spcFirstLastPara="0" vert="horz" wrap="square" lIns="0" tIns="0" rIns="0" bIns="46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1600" kern="0">
                    <a:solidFill>
                      <a:sysClr val="window" lastClr="FFFFFF"/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rPr>
                  <a:t>AdaBoost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>
                            <a:solidFill>
                              <a:schemeClr val="bg1"/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sz="1600" i="1" kern="0" dirty="0">
                  <a:solidFill>
                    <a:sysClr val="window" lastClr="FFFFFF"/>
                  </a:solidFill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17" name="Rettangolo arrotondat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375" y="1825114"/>
                <a:ext cx="1669826" cy="1162542"/>
              </a:xfrm>
              <a:prstGeom prst="roundRect">
                <a:avLst>
                  <a:gd name="adj" fmla="val 5025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arrotondato 17"/>
              <p:cNvSpPr/>
              <p:nvPr/>
            </p:nvSpPr>
            <p:spPr>
              <a:xfrm>
                <a:off x="1310709" y="1825114"/>
                <a:ext cx="1099010" cy="1162542"/>
              </a:xfrm>
              <a:prstGeom prst="roundRect">
                <a:avLst>
                  <a:gd name="adj" fmla="val 5025"/>
                </a:avLst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ot="0" spcFirstLastPara="0" vert="horz" wrap="square" lIns="0" tIns="0" rIns="0" bIns="46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1600" kern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rPr>
                  <a:t>AdaBoost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sz="1600" i="1" kern="0" dirty="0">
                  <a:solidFill>
                    <a:schemeClr val="bg1">
                      <a:lumMod val="65000"/>
                    </a:schemeClr>
                  </a:solidFill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endParaRPr>
              </a:p>
            </p:txBody>
          </p:sp>
        </mc:Choice>
        <mc:Fallback xmlns="">
          <p:sp>
            <p:nvSpPr>
              <p:cNvPr id="19" name="Rettangolo arrotondat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709" y="1825114"/>
                <a:ext cx="1099010" cy="1162542"/>
              </a:xfrm>
              <a:prstGeom prst="roundRect">
                <a:avLst>
                  <a:gd name="adj" fmla="val 5025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8" r="55476"/>
          <a:stretch/>
        </p:blipFill>
        <p:spPr bwMode="auto">
          <a:xfrm>
            <a:off x="1525273" y="2588579"/>
            <a:ext cx="692769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1 19"/>
          <p:cNvCxnSpPr/>
          <p:nvPr/>
        </p:nvCxnSpPr>
        <p:spPr>
          <a:xfrm flipV="1">
            <a:off x="1902343" y="2588580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ccia a destra 20"/>
          <p:cNvSpPr/>
          <p:nvPr/>
        </p:nvSpPr>
        <p:spPr>
          <a:xfrm rot="10800000" flipH="1">
            <a:off x="2824864" y="2355651"/>
            <a:ext cx="252959" cy="287928"/>
          </a:xfrm>
          <a:prstGeom prst="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sz="1200" kern="0" dirty="0">
              <a:solidFill>
                <a:srgbClr val="1F497D">
                  <a:lumMod val="40000"/>
                  <a:lumOff val="60000"/>
                </a:srgbClr>
              </a:solidFill>
              <a:latin typeface="Calibri Light" panose="020F0302020204030204" pitchFamily="34" charset="0"/>
            </a:endParaRPr>
          </a:p>
        </p:txBody>
      </p:sp>
      <p:sp>
        <p:nvSpPr>
          <p:cNvPr id="22" name="Rettangolo 21"/>
          <p:cNvSpPr/>
          <p:nvPr/>
        </p:nvSpPr>
        <p:spPr>
          <a:xfrm rot="10800000" flipH="1">
            <a:off x="2768334" y="2427873"/>
            <a:ext cx="26736" cy="14574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sz="1200" kern="0" dirty="0">
              <a:solidFill>
                <a:srgbClr val="1F497D">
                  <a:lumMod val="40000"/>
                  <a:lumOff val="60000"/>
                </a:srgbClr>
              </a:solidFill>
              <a:latin typeface="Calibri Light" panose="020F0302020204030204" pitchFamily="34" charset="0"/>
            </a:endParaRPr>
          </a:p>
        </p:txBody>
      </p:sp>
      <p:sp>
        <p:nvSpPr>
          <p:cNvPr id="23" name="Rettangolo 22"/>
          <p:cNvSpPr/>
          <p:nvPr/>
        </p:nvSpPr>
        <p:spPr>
          <a:xfrm rot="10800000" flipH="1">
            <a:off x="2708511" y="2426742"/>
            <a:ext cx="26736" cy="14574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sz="1200" kern="0" dirty="0">
              <a:solidFill>
                <a:srgbClr val="1F497D">
                  <a:lumMod val="40000"/>
                  <a:lumOff val="60000"/>
                </a:srgbClr>
              </a:solidFill>
              <a:latin typeface="Calibri Light" panose="020F0302020204030204" pitchFamily="34" charset="0"/>
            </a:endParaRPr>
          </a:p>
        </p:txBody>
      </p:sp>
      <p:sp>
        <p:nvSpPr>
          <p:cNvPr id="24" name="Rettangolo 23"/>
          <p:cNvSpPr/>
          <p:nvPr/>
        </p:nvSpPr>
        <p:spPr>
          <a:xfrm rot="10800000" flipH="1">
            <a:off x="2651558" y="2427873"/>
            <a:ext cx="26736" cy="145746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sz="1200" kern="0" dirty="0">
              <a:solidFill>
                <a:srgbClr val="1F497D">
                  <a:lumMod val="40000"/>
                  <a:lumOff val="60000"/>
                </a:srgbClr>
              </a:solidFill>
              <a:latin typeface="Calibri Light" panose="020F0302020204030204" pitchFamily="34" charset="0"/>
            </a:endParaRPr>
          </a:p>
        </p:txBody>
      </p:sp>
      <p:pic>
        <p:nvPicPr>
          <p:cNvPr id="25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44686"/>
          <a:stretch/>
        </p:blipFill>
        <p:spPr bwMode="auto">
          <a:xfrm>
            <a:off x="3392875" y="2597789"/>
            <a:ext cx="592125" cy="3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ttore 1 25"/>
          <p:cNvCxnSpPr/>
          <p:nvPr/>
        </p:nvCxnSpPr>
        <p:spPr>
          <a:xfrm flipV="1">
            <a:off x="3679622" y="2594673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1 26"/>
          <p:cNvCxnSpPr/>
          <p:nvPr/>
        </p:nvCxnSpPr>
        <p:spPr>
          <a:xfrm flipV="1">
            <a:off x="4312458" y="2594671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314" r="41748"/>
          <a:stretch/>
        </p:blipFill>
        <p:spPr bwMode="auto">
          <a:xfrm>
            <a:off x="3985000" y="2597789"/>
            <a:ext cx="327457" cy="30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ttore 1 28"/>
          <p:cNvCxnSpPr/>
          <p:nvPr/>
        </p:nvCxnSpPr>
        <p:spPr>
          <a:xfrm flipV="1">
            <a:off x="3985000" y="2594672"/>
            <a:ext cx="0" cy="309599"/>
          </a:xfrm>
          <a:prstGeom prst="line">
            <a:avLst/>
          </a:prstGeom>
          <a:ln w="31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80"/>
          <p:cNvCxnSpPr>
            <a:endCxn id="5" idx="0"/>
          </p:cNvCxnSpPr>
          <p:nvPr/>
        </p:nvCxnSpPr>
        <p:spPr>
          <a:xfrm rot="10800000" flipV="1">
            <a:off x="2033695" y="3165651"/>
            <a:ext cx="1496478" cy="309193"/>
          </a:xfrm>
          <a:prstGeom prst="curved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ttp://a.dryicons.com/images/icon_sets/symbolize_icons_set/png/128x128/proces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843" y="3047713"/>
            <a:ext cx="235878" cy="23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Segnaposto contenuto 2"/>
          <p:cNvSpPr txBox="1">
            <a:spLocks/>
          </p:cNvSpPr>
          <p:nvPr/>
        </p:nvSpPr>
        <p:spPr>
          <a:xfrm>
            <a:off x="3901279" y="2997860"/>
            <a:ext cx="1647934" cy="3416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i="1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is trained on</a:t>
            </a:r>
            <a:endParaRPr lang="en-US" sz="1400" i="1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5175711" y="1756213"/>
            <a:ext cx="3542987" cy="1533613"/>
            <a:chOff x="5175711" y="1768084"/>
            <a:chExt cx="3542987" cy="1533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Segnaposto contenuto 2"/>
                <p:cNvSpPr txBox="1">
                  <a:spLocks/>
                </p:cNvSpPr>
                <p:nvPr/>
              </p:nvSpPr>
              <p:spPr>
                <a:xfrm>
                  <a:off x="5341797" y="1999236"/>
                  <a:ext cx="3376901" cy="1302461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txBody>
                <a:bodyPr vert="horz" lIns="180000" tIns="36000" rIns="180000" bIns="0" anchor="ctr" anchorCtr="0">
                  <a:noAutofit/>
                </a:bodyPr>
                <a:lstStyle>
                  <a:lvl1pPr marL="274320" indent="-274320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95000"/>
                    <a:buFont typeface="Wingdings 2"/>
                    <a:buChar char=""/>
                    <a:defRPr kumimoji="0"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40080" indent="-246888" algn="l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/>
                    <a:buChar char=""/>
                    <a:defRPr kumimoji="0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-246888" algn="l" rtl="0" eaLnBrk="1" latinLnBrk="0" hangingPunct="1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/>
                    <a:buChar char=""/>
                    <a:defRPr kumimoji="0"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8720" indent="-210312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63040" indent="-210312" algn="l" rtl="0" eaLnBrk="1" latinLnBrk="0" hangingPunct="1">
                    <a:spcBef>
                      <a:spcPct val="20000"/>
                    </a:spcBef>
                    <a:buClr>
                      <a:schemeClr val="accent4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37360" indent="-210312" algn="l" rtl="0" eaLnBrk="1" latinLnBrk="0" hangingPunct="1">
                    <a:spcBef>
                      <a:spcPct val="20000"/>
                    </a:spcBef>
                    <a:buClr>
                      <a:schemeClr val="accent5"/>
                    </a:buClr>
                    <a:buSzPct val="80000"/>
                    <a:buFont typeface="Wingdings 2"/>
                    <a:buChar char=""/>
                    <a:defRPr kumimoji="0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20240" indent="-182880" algn="l" rtl="0" eaLnBrk="1" latinLnBrk="0" hangingPunct="1">
                    <a:spcBef>
                      <a:spcPct val="20000"/>
                    </a:spcBef>
                    <a:buClr>
                      <a:schemeClr val="accent6"/>
                    </a:buClr>
                    <a:buSzPct val="80000"/>
                    <a:buFont typeface="Wingdings 2"/>
                    <a:buChar char=""/>
                    <a:defRPr kumimoji="0" sz="16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9456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kumimoji="0"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6888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FontTx/>
                    <a:buChar char="•"/>
                    <a:defRPr kumimoji="0" sz="14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 algn="just">
                    <a:spcBef>
                      <a:spcPts val="0"/>
                    </a:spcBef>
                    <a:buClr>
                      <a:srgbClr val="008EC4"/>
                    </a:buClr>
                    <a:buSzPct val="95000"/>
                    <a:buNone/>
                  </a:pPr>
                  <a:r>
                    <a:rPr lang="en-US" sz="1600" dirty="0"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misclassified samples will be given more importance (higher weight) in the next iteration. </a:t>
                  </a:r>
                </a:p>
                <a:p>
                  <a:pPr marL="0" lvl="1" indent="0" algn="just">
                    <a:spcBef>
                      <a:spcPts val="0"/>
                    </a:spcBef>
                    <a:buClr>
                      <a:srgbClr val="008EC4"/>
                    </a:buClr>
                    <a:buSzPct val="95000"/>
                    <a:buNone/>
                  </a:pPr>
                  <a:r>
                    <a:rPr lang="en-US" sz="1600" dirty="0" err="1">
                      <a:latin typeface="Calibri Light" panose="020F0302020204030204" pitchFamily="34" charset="0"/>
                    </a:rPr>
                    <a:t>Adaboost</a:t>
                  </a:r>
                  <a:r>
                    <a:rPr lang="en-US" sz="1600" dirty="0">
                      <a:latin typeface="Calibri Light" panose="020F03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1600" dirty="0">
                      <a:latin typeface="Calibri Light" panose="020F0302020204030204" pitchFamily="34" charset="0"/>
                    </a:rPr>
                    <a:t> </a:t>
                  </a:r>
                  <a:r>
                    <a:rPr lang="en-US" sz="1600" i="1" dirty="0">
                      <a:latin typeface="Calibri Light" panose="020F0302020204030204" pitchFamily="34" charset="0"/>
                    </a:rPr>
                    <a:t>adaptive</a:t>
                  </a:r>
                  <a:r>
                    <a:rPr lang="en-US" sz="1600" dirty="0">
                      <a:latin typeface="Calibri Light" panose="020F0302020204030204" pitchFamily="34" charset="0"/>
                    </a:rPr>
                    <a:t> learning from </a:t>
                  </a:r>
                  <a:r>
                    <a:rPr lang="en-US" sz="1600" i="1" dirty="0">
                      <a:latin typeface="Calibri Light" panose="020F0302020204030204" pitchFamily="34" charset="0"/>
                    </a:rPr>
                    <a:t>mistakes</a:t>
                  </a:r>
                </a:p>
              </p:txBody>
            </p:sp>
          </mc:Choice>
          <mc:Fallback xmlns="">
            <p:sp>
              <p:nvSpPr>
                <p:cNvPr id="37" name="Segnaposto contenu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797" y="1999236"/>
                  <a:ext cx="3376901" cy="130246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6944"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Immagin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711" y="1768084"/>
              <a:ext cx="415814" cy="415814"/>
            </a:xfrm>
            <a:prstGeom prst="rect">
              <a:avLst/>
            </a:prstGeom>
          </p:spPr>
        </p:pic>
      </p:grpSp>
      <p:pic>
        <p:nvPicPr>
          <p:cNvPr id="39" name="Immagine 3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8"/>
          <a:stretch/>
        </p:blipFill>
        <p:spPr>
          <a:xfrm>
            <a:off x="5412977" y="3474844"/>
            <a:ext cx="2916211" cy="18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Cascade (hints)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694"/>
            <a:ext cx="2552462" cy="2571750"/>
          </a:xfrm>
          <a:prstGeom prst="rect">
            <a:avLst/>
          </a:prstGeom>
        </p:spPr>
      </p:pic>
      <p:pic>
        <p:nvPicPr>
          <p:cNvPr id="5" name="AdaBoost_animation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6500" y="1868119"/>
            <a:ext cx="6667500" cy="3505200"/>
          </a:xfrm>
          <a:prstGeom prst="rect">
            <a:avLst/>
          </a:prstGeom>
        </p:spPr>
      </p:pic>
      <p:sp>
        <p:nvSpPr>
          <p:cNvPr id="6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sz="2000" dirty="0"/>
              <a:t>a </a:t>
            </a:r>
            <a:r>
              <a:rPr lang="en-US" sz="2000" b="1" dirty="0"/>
              <a:t>single weak learner </a:t>
            </a:r>
            <a:r>
              <a:rPr lang="en-US" sz="2000" dirty="0"/>
              <a:t>simply divides the sample/feature space into two regions by applying a fixed thresholding on the feature selected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a weighted sum of weak learners can approximate any decision boundary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7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Cascade (hints)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</p:spPr>
            <p:txBody>
              <a:bodyPr/>
              <a:lstStyle/>
              <a:p>
                <a:pPr marL="274320" lvl="1" indent="-274320">
                  <a:buSzPct val="95000"/>
                  <a:buFont typeface="Wingdings 2"/>
                  <a:buChar char=""/>
                </a:pPr>
                <a:r>
                  <a:rPr lang="en-US" sz="2000" dirty="0"/>
                  <a:t>the classifier so obtained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evaluated on the </a:t>
                </a:r>
                <a:r>
                  <a:rPr lang="en-US" sz="2000" b="1" dirty="0"/>
                  <a:t>validation set </a:t>
                </a:r>
                <a:r>
                  <a:rPr lang="en-US" sz="2000" dirty="0"/>
                  <a:t>and a </a:t>
                </a:r>
                <a:r>
                  <a:rPr lang="en-US" sz="2000" b="1" dirty="0"/>
                  <a:t>decision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associated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found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uppo 83"/>
          <p:cNvGrpSpPr/>
          <p:nvPr/>
        </p:nvGrpSpPr>
        <p:grpSpPr>
          <a:xfrm>
            <a:off x="1115969" y="1823668"/>
            <a:ext cx="4287610" cy="3001093"/>
            <a:chOff x="1116663" y="1006649"/>
            <a:chExt cx="4287610" cy="3001093"/>
          </a:xfrm>
        </p:grpSpPr>
        <p:sp>
          <p:nvSpPr>
            <p:cNvPr id="85" name="Rettangolo 28"/>
            <p:cNvSpPr/>
            <p:nvPr/>
          </p:nvSpPr>
          <p:spPr>
            <a:xfrm>
              <a:off x="3308779" y="2656380"/>
              <a:ext cx="1670246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86" name="Disco magnetico 85"/>
            <p:cNvSpPr/>
            <p:nvPr/>
          </p:nvSpPr>
          <p:spPr>
            <a:xfrm>
              <a:off x="1661453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7" name="Disco magnetico 86"/>
            <p:cNvSpPr/>
            <p:nvPr/>
          </p:nvSpPr>
          <p:spPr>
            <a:xfrm>
              <a:off x="3761262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9" name="Segnaposto contenuto 2"/>
            <p:cNvSpPr txBox="1">
              <a:spLocks/>
            </p:cNvSpPr>
            <p:nvPr/>
          </p:nvSpPr>
          <p:spPr>
            <a:xfrm>
              <a:off x="1116663" y="3709247"/>
              <a:ext cx="1835375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Training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90" name="Segnaposto contenuto 2"/>
            <p:cNvSpPr txBox="1">
              <a:spLocks/>
            </p:cNvSpPr>
            <p:nvPr/>
          </p:nvSpPr>
          <p:spPr>
            <a:xfrm>
              <a:off x="3289338" y="3709852"/>
              <a:ext cx="1697557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Validation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93" name="Rettangolo con angoli arrotondati sullo stesso lato 92"/>
            <p:cNvSpPr/>
            <p:nvPr/>
          </p:nvSpPr>
          <p:spPr>
            <a:xfrm rot="5400000">
              <a:off x="2012065" y="309661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4" name="Rettangolo con angoli arrotondati sullo stesso lato 93"/>
            <p:cNvSpPr/>
            <p:nvPr/>
          </p:nvSpPr>
          <p:spPr>
            <a:xfrm rot="5400000">
              <a:off x="1796345" y="315381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5" name="Rettangolo con angoli arrotondati sullo stesso lato 94"/>
            <p:cNvSpPr/>
            <p:nvPr/>
          </p:nvSpPr>
          <p:spPr>
            <a:xfrm rot="5400000">
              <a:off x="4101501" y="310737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6" name="Rettangolo con angoli arrotondati sullo stesso lato 95"/>
            <p:cNvSpPr/>
            <p:nvPr/>
          </p:nvSpPr>
          <p:spPr>
            <a:xfrm rot="5400000">
              <a:off x="3885781" y="316457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ttangolo arrotondato 96"/>
                <p:cNvSpPr/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gradFill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8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0"/>
                </a:grad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>
                      <a:solidFill>
                        <a:sysClr val="window" lastClr="FFFFFF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ysClr val="window" lastClr="FFFFFF"/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48" name="Rettangolo arrotondato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3"/>
                  <a:stretch>
                    <a:fillRect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ttangolo arrotondato 97"/>
                <p:cNvSpPr/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50" name="Rettangolo arrotondato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4"/>
                  <a:stretch>
                    <a:fillRect/>
                  </a:stretch>
                </a:blip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9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8" r="55476"/>
            <a:stretch/>
          </p:blipFill>
          <p:spPr bwMode="auto">
            <a:xfrm>
              <a:off x="1525967" y="1770114"/>
              <a:ext cx="692769" cy="3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0" name="Connettore 1 99"/>
            <p:cNvCxnSpPr/>
            <p:nvPr/>
          </p:nvCxnSpPr>
          <p:spPr>
            <a:xfrm flipV="1">
              <a:off x="1903037" y="1770115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ccia a destra 100"/>
            <p:cNvSpPr/>
            <p:nvPr/>
          </p:nvSpPr>
          <p:spPr>
            <a:xfrm rot="10800000" flipH="1">
              <a:off x="2825558" y="1537186"/>
              <a:ext cx="252959" cy="287928"/>
            </a:xfrm>
            <a:prstGeom prst="rightArrow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2" name="Rettangolo 101"/>
            <p:cNvSpPr/>
            <p:nvPr/>
          </p:nvSpPr>
          <p:spPr>
            <a:xfrm rot="10800000" flipH="1">
              <a:off x="2769028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3" name="Rettangolo 102"/>
            <p:cNvSpPr/>
            <p:nvPr/>
          </p:nvSpPr>
          <p:spPr>
            <a:xfrm rot="10800000" flipH="1">
              <a:off x="2709205" y="1608277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4" name="Rettangolo 103"/>
            <p:cNvSpPr/>
            <p:nvPr/>
          </p:nvSpPr>
          <p:spPr>
            <a:xfrm rot="10800000" flipH="1">
              <a:off x="2652252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105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44686"/>
            <a:stretch/>
          </p:blipFill>
          <p:spPr bwMode="auto">
            <a:xfrm>
              <a:off x="3393569" y="1779324"/>
              <a:ext cx="592125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6" name="Connettore 1 105"/>
            <p:cNvCxnSpPr/>
            <p:nvPr/>
          </p:nvCxnSpPr>
          <p:spPr>
            <a:xfrm flipV="1">
              <a:off x="3680316" y="1776208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/>
          </p:nvCxnSpPr>
          <p:spPr>
            <a:xfrm flipV="1">
              <a:off x="4313152" y="1776206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14" r="41748"/>
            <a:stretch/>
          </p:blipFill>
          <p:spPr bwMode="auto">
            <a:xfrm>
              <a:off x="3985694" y="1779324"/>
              <a:ext cx="327457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" name="Connettore 1 108"/>
            <p:cNvCxnSpPr/>
            <p:nvPr/>
          </p:nvCxnSpPr>
          <p:spPr>
            <a:xfrm flipV="1">
              <a:off x="3985694" y="1776207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2 80"/>
            <p:cNvCxnSpPr/>
            <p:nvPr/>
          </p:nvCxnSpPr>
          <p:spPr>
            <a:xfrm flipH="1">
              <a:off x="4147422" y="2436707"/>
              <a:ext cx="4208" cy="21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Segnaposto contenuto 2"/>
                <p:cNvSpPr txBox="1">
                  <a:spLocks/>
                </p:cNvSpPr>
                <p:nvPr/>
              </p:nvSpPr>
              <p:spPr>
                <a:xfrm>
                  <a:off x="2890571" y="2156996"/>
                  <a:ext cx="2513702" cy="3416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lIns="0" tIns="0" rIns="0" bIns="0" anchor="ctr" anchorCtr="0">
                  <a:noAutofit/>
                </a:bodyPr>
                <a:lstStyle>
                  <a:lvl1pPr marL="274320" indent="-274320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95000"/>
                    <a:buFont typeface="Wingdings 2"/>
                    <a:buChar char=""/>
                    <a:defRPr kumimoji="0"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40080" indent="-246888" algn="l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/>
                    <a:buChar char=""/>
                    <a:defRPr kumimoji="0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-246888" algn="l" rtl="0" eaLnBrk="1" latinLnBrk="0" hangingPunct="1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/>
                    <a:buChar char=""/>
                    <a:defRPr kumimoji="0"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8720" indent="-210312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63040" indent="-210312" algn="l" rtl="0" eaLnBrk="1" latinLnBrk="0" hangingPunct="1">
                    <a:spcBef>
                      <a:spcPct val="20000"/>
                    </a:spcBef>
                    <a:buClr>
                      <a:schemeClr val="accent4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37360" indent="-210312" algn="l" rtl="0" eaLnBrk="1" latinLnBrk="0" hangingPunct="1">
                    <a:spcBef>
                      <a:spcPct val="20000"/>
                    </a:spcBef>
                    <a:buClr>
                      <a:schemeClr val="accent5"/>
                    </a:buClr>
                    <a:buSzPct val="80000"/>
                    <a:buFont typeface="Wingdings 2"/>
                    <a:buChar char=""/>
                    <a:defRPr kumimoji="0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20240" indent="-182880" algn="l" rtl="0" eaLnBrk="1" latinLnBrk="0" hangingPunct="1">
                    <a:spcBef>
                      <a:spcPct val="20000"/>
                    </a:spcBef>
                    <a:buClr>
                      <a:schemeClr val="accent6"/>
                    </a:buClr>
                    <a:buSzPct val="80000"/>
                    <a:buFont typeface="Wingdings 2"/>
                    <a:buChar char=""/>
                    <a:defRPr kumimoji="0" sz="16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9456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kumimoji="0"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6888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FontTx/>
                    <a:buChar char="•"/>
                    <a:defRPr kumimoji="0" sz="14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  <a:buClr>
                      <a:srgbClr val="008EC4"/>
                    </a:buClr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/>
                        </a:rPr>
                        <m:t>𝑑</m:t>
                      </m:r>
                      <m:r>
                        <a:rPr lang="it-IT" sz="1400" i="1">
                          <a:latin typeface="Cambria Math"/>
                          <a:ea typeface="Cambria Math"/>
                        </a:rPr>
                        <m:t> </m:t>
                      </m:r>
                    </m:oMath>
                  </a14:m>
                  <a:r>
                    <a:rPr lang="en-US" sz="1400" i="1" dirty="0"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is established on</a:t>
                  </a:r>
                </a:p>
              </p:txBody>
            </p:sp>
          </mc:Choice>
          <mc:Fallback xmlns="">
            <p:sp>
              <p:nvSpPr>
                <p:cNvPr id="111" name="Segnaposto contenu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0571" y="2156996"/>
                  <a:ext cx="2513702" cy="3416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286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Connettore 2 124"/>
          <p:cNvCxnSpPr/>
          <p:nvPr/>
        </p:nvCxnSpPr>
        <p:spPr>
          <a:xfrm flipV="1">
            <a:off x="5753257" y="2499997"/>
            <a:ext cx="0" cy="202687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ttangolo 125"/>
              <p:cNvSpPr/>
              <p:nvPr/>
            </p:nvSpPr>
            <p:spPr>
              <a:xfrm>
                <a:off x="8222237" y="4104801"/>
                <a:ext cx="642794" cy="39928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it-IT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6" name="Rettangolo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37" y="4104801"/>
                <a:ext cx="642794" cy="399287"/>
              </a:xfrm>
              <a:prstGeom prst="rect">
                <a:avLst/>
              </a:prstGeom>
              <a:blipFill rotWithShape="0">
                <a:blip r:embed="rId10"/>
                <a:stretch>
                  <a:fillRect l="-24762" b="-151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Connettore 2 126"/>
          <p:cNvCxnSpPr/>
          <p:nvPr/>
        </p:nvCxnSpPr>
        <p:spPr>
          <a:xfrm flipV="1">
            <a:off x="5753257" y="4526266"/>
            <a:ext cx="2820375" cy="6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igura a mano libera 129"/>
          <p:cNvSpPr/>
          <p:nvPr/>
        </p:nvSpPr>
        <p:spPr>
          <a:xfrm>
            <a:off x="5779955" y="3253970"/>
            <a:ext cx="1863858" cy="1261788"/>
          </a:xfrm>
          <a:custGeom>
            <a:avLst/>
            <a:gdLst>
              <a:gd name="connsiteX0" fmla="*/ 0 w 1394234"/>
              <a:gd name="connsiteY0" fmla="*/ 1265285 h 1303462"/>
              <a:gd name="connsiteX1" fmla="*/ 153909 w 1394234"/>
              <a:gd name="connsiteY1" fmla="*/ 1220018 h 1303462"/>
              <a:gd name="connsiteX2" fmla="*/ 353085 w 1394234"/>
              <a:gd name="connsiteY2" fmla="*/ 948414 h 1303462"/>
              <a:gd name="connsiteX3" fmla="*/ 552262 w 1394234"/>
              <a:gd name="connsiteY3" fmla="*/ 6854 h 1303462"/>
              <a:gd name="connsiteX4" fmla="*/ 923454 w 1394234"/>
              <a:gd name="connsiteY4" fmla="*/ 559115 h 1303462"/>
              <a:gd name="connsiteX5" fmla="*/ 1285592 w 1394234"/>
              <a:gd name="connsiteY5" fmla="*/ 1238125 h 1303462"/>
              <a:gd name="connsiteX6" fmla="*/ 1394234 w 1394234"/>
              <a:gd name="connsiteY6" fmla="*/ 1238125 h 1303462"/>
              <a:gd name="connsiteX0" fmla="*/ 0 w 1394234"/>
              <a:gd name="connsiteY0" fmla="*/ 1258550 h 1296727"/>
              <a:gd name="connsiteX1" fmla="*/ 153909 w 1394234"/>
              <a:gd name="connsiteY1" fmla="*/ 1213283 h 1296727"/>
              <a:gd name="connsiteX2" fmla="*/ 398352 w 1394234"/>
              <a:gd name="connsiteY2" fmla="*/ 597647 h 1296727"/>
              <a:gd name="connsiteX3" fmla="*/ 552262 w 1394234"/>
              <a:gd name="connsiteY3" fmla="*/ 119 h 1296727"/>
              <a:gd name="connsiteX4" fmla="*/ 923454 w 1394234"/>
              <a:gd name="connsiteY4" fmla="*/ 552380 h 1296727"/>
              <a:gd name="connsiteX5" fmla="*/ 1285592 w 1394234"/>
              <a:gd name="connsiteY5" fmla="*/ 1231390 h 1296727"/>
              <a:gd name="connsiteX6" fmla="*/ 1394234 w 1394234"/>
              <a:gd name="connsiteY6" fmla="*/ 1231390 h 1296727"/>
              <a:gd name="connsiteX0" fmla="*/ 0 w 1394234"/>
              <a:gd name="connsiteY0" fmla="*/ 1258473 h 1295376"/>
              <a:gd name="connsiteX1" fmla="*/ 153909 w 1394234"/>
              <a:gd name="connsiteY1" fmla="*/ 1213206 h 1295376"/>
              <a:gd name="connsiteX2" fmla="*/ 398352 w 1394234"/>
              <a:gd name="connsiteY2" fmla="*/ 597570 h 1295376"/>
              <a:gd name="connsiteX3" fmla="*/ 552262 w 1394234"/>
              <a:gd name="connsiteY3" fmla="*/ 42 h 1295376"/>
              <a:gd name="connsiteX4" fmla="*/ 914401 w 1394234"/>
              <a:gd name="connsiteY4" fmla="*/ 570410 h 1295376"/>
              <a:gd name="connsiteX5" fmla="*/ 1285592 w 1394234"/>
              <a:gd name="connsiteY5" fmla="*/ 1231313 h 1295376"/>
              <a:gd name="connsiteX6" fmla="*/ 1394234 w 1394234"/>
              <a:gd name="connsiteY6" fmla="*/ 1231313 h 1295376"/>
              <a:gd name="connsiteX0" fmla="*/ 0 w 1394234"/>
              <a:gd name="connsiteY0" fmla="*/ 1258473 h 1295376"/>
              <a:gd name="connsiteX1" fmla="*/ 153909 w 1394234"/>
              <a:gd name="connsiteY1" fmla="*/ 1213206 h 1295376"/>
              <a:gd name="connsiteX2" fmla="*/ 398352 w 1394234"/>
              <a:gd name="connsiteY2" fmla="*/ 597570 h 1295376"/>
              <a:gd name="connsiteX3" fmla="*/ 669957 w 1394234"/>
              <a:gd name="connsiteY3" fmla="*/ 42 h 1295376"/>
              <a:gd name="connsiteX4" fmla="*/ 914401 w 1394234"/>
              <a:gd name="connsiteY4" fmla="*/ 570410 h 1295376"/>
              <a:gd name="connsiteX5" fmla="*/ 1285592 w 1394234"/>
              <a:gd name="connsiteY5" fmla="*/ 1231313 h 1295376"/>
              <a:gd name="connsiteX6" fmla="*/ 1394234 w 1394234"/>
              <a:gd name="connsiteY6" fmla="*/ 1231313 h 1295376"/>
              <a:gd name="connsiteX0" fmla="*/ 0 w 1394234"/>
              <a:gd name="connsiteY0" fmla="*/ 1258473 h 1289998"/>
              <a:gd name="connsiteX1" fmla="*/ 153909 w 1394234"/>
              <a:gd name="connsiteY1" fmla="*/ 1213206 h 1289998"/>
              <a:gd name="connsiteX2" fmla="*/ 398352 w 1394234"/>
              <a:gd name="connsiteY2" fmla="*/ 597570 h 1289998"/>
              <a:gd name="connsiteX3" fmla="*/ 669957 w 1394234"/>
              <a:gd name="connsiteY3" fmla="*/ 42 h 1289998"/>
              <a:gd name="connsiteX4" fmla="*/ 914401 w 1394234"/>
              <a:gd name="connsiteY4" fmla="*/ 570410 h 1289998"/>
              <a:gd name="connsiteX5" fmla="*/ 1149790 w 1394234"/>
              <a:gd name="connsiteY5" fmla="*/ 1222259 h 1289998"/>
              <a:gd name="connsiteX6" fmla="*/ 1394234 w 1394234"/>
              <a:gd name="connsiteY6" fmla="*/ 1231313 h 1289998"/>
              <a:gd name="connsiteX0" fmla="*/ 0 w 1394234"/>
              <a:gd name="connsiteY0" fmla="*/ 1262503 h 1282788"/>
              <a:gd name="connsiteX1" fmla="*/ 153909 w 1394234"/>
              <a:gd name="connsiteY1" fmla="*/ 1217236 h 1282788"/>
              <a:gd name="connsiteX2" fmla="*/ 398352 w 1394234"/>
              <a:gd name="connsiteY2" fmla="*/ 601600 h 1282788"/>
              <a:gd name="connsiteX3" fmla="*/ 669957 w 1394234"/>
              <a:gd name="connsiteY3" fmla="*/ 4072 h 1282788"/>
              <a:gd name="connsiteX4" fmla="*/ 959668 w 1394234"/>
              <a:gd name="connsiteY4" fmla="*/ 909419 h 1282788"/>
              <a:gd name="connsiteX5" fmla="*/ 1149790 w 1394234"/>
              <a:gd name="connsiteY5" fmla="*/ 1226289 h 1282788"/>
              <a:gd name="connsiteX6" fmla="*/ 1394234 w 1394234"/>
              <a:gd name="connsiteY6" fmla="*/ 1235343 h 1282788"/>
              <a:gd name="connsiteX0" fmla="*/ 0 w 1394234"/>
              <a:gd name="connsiteY0" fmla="*/ 1258898 h 1269148"/>
              <a:gd name="connsiteX1" fmla="*/ 153909 w 1394234"/>
              <a:gd name="connsiteY1" fmla="*/ 1213631 h 1269148"/>
              <a:gd name="connsiteX2" fmla="*/ 416459 w 1394234"/>
              <a:gd name="connsiteY2" fmla="*/ 788117 h 1269148"/>
              <a:gd name="connsiteX3" fmla="*/ 669957 w 1394234"/>
              <a:gd name="connsiteY3" fmla="*/ 467 h 1269148"/>
              <a:gd name="connsiteX4" fmla="*/ 959668 w 1394234"/>
              <a:gd name="connsiteY4" fmla="*/ 905814 h 1269148"/>
              <a:gd name="connsiteX5" fmla="*/ 1149790 w 1394234"/>
              <a:gd name="connsiteY5" fmla="*/ 1222684 h 1269148"/>
              <a:gd name="connsiteX6" fmla="*/ 1394234 w 1394234"/>
              <a:gd name="connsiteY6" fmla="*/ 1231738 h 1269148"/>
              <a:gd name="connsiteX0" fmla="*/ 0 w 1394234"/>
              <a:gd name="connsiteY0" fmla="*/ 1258898 h 1267406"/>
              <a:gd name="connsiteX1" fmla="*/ 153909 w 1394234"/>
              <a:gd name="connsiteY1" fmla="*/ 1213631 h 1267406"/>
              <a:gd name="connsiteX2" fmla="*/ 416459 w 1394234"/>
              <a:gd name="connsiteY2" fmla="*/ 788117 h 1267406"/>
              <a:gd name="connsiteX3" fmla="*/ 669957 w 1394234"/>
              <a:gd name="connsiteY3" fmla="*/ 467 h 1267406"/>
              <a:gd name="connsiteX4" fmla="*/ 959668 w 1394234"/>
              <a:gd name="connsiteY4" fmla="*/ 905814 h 1267406"/>
              <a:gd name="connsiteX5" fmla="*/ 1149790 w 1394234"/>
              <a:gd name="connsiteY5" fmla="*/ 1195524 h 1267406"/>
              <a:gd name="connsiteX6" fmla="*/ 1394234 w 1394234"/>
              <a:gd name="connsiteY6" fmla="*/ 1231738 h 1267406"/>
              <a:gd name="connsiteX0" fmla="*/ 0 w 1412341"/>
              <a:gd name="connsiteY0" fmla="*/ 1258898 h 1281380"/>
              <a:gd name="connsiteX1" fmla="*/ 153909 w 1412341"/>
              <a:gd name="connsiteY1" fmla="*/ 1213631 h 1281380"/>
              <a:gd name="connsiteX2" fmla="*/ 416459 w 1412341"/>
              <a:gd name="connsiteY2" fmla="*/ 788117 h 1281380"/>
              <a:gd name="connsiteX3" fmla="*/ 669957 w 1412341"/>
              <a:gd name="connsiteY3" fmla="*/ 467 h 1281380"/>
              <a:gd name="connsiteX4" fmla="*/ 959668 w 1412341"/>
              <a:gd name="connsiteY4" fmla="*/ 905814 h 1281380"/>
              <a:gd name="connsiteX5" fmla="*/ 1149790 w 1412341"/>
              <a:gd name="connsiteY5" fmla="*/ 1195524 h 1281380"/>
              <a:gd name="connsiteX6" fmla="*/ 1412341 w 1412341"/>
              <a:gd name="connsiteY6" fmla="*/ 1258899 h 1281380"/>
              <a:gd name="connsiteX0" fmla="*/ 0 w 1412341"/>
              <a:gd name="connsiteY0" fmla="*/ 1258898 h 1281380"/>
              <a:gd name="connsiteX1" fmla="*/ 153909 w 1412341"/>
              <a:gd name="connsiteY1" fmla="*/ 1213631 h 1281380"/>
              <a:gd name="connsiteX2" fmla="*/ 371191 w 1412341"/>
              <a:gd name="connsiteY2" fmla="*/ 788117 h 1281380"/>
              <a:gd name="connsiteX3" fmla="*/ 669957 w 1412341"/>
              <a:gd name="connsiteY3" fmla="*/ 467 h 1281380"/>
              <a:gd name="connsiteX4" fmla="*/ 959668 w 1412341"/>
              <a:gd name="connsiteY4" fmla="*/ 905814 h 1281380"/>
              <a:gd name="connsiteX5" fmla="*/ 1149790 w 1412341"/>
              <a:gd name="connsiteY5" fmla="*/ 1195524 h 1281380"/>
              <a:gd name="connsiteX6" fmla="*/ 1412341 w 1412341"/>
              <a:gd name="connsiteY6" fmla="*/ 1258899 h 1281380"/>
              <a:gd name="connsiteX0" fmla="*/ 0 w 1412341"/>
              <a:gd name="connsiteY0" fmla="*/ 1258898 h 1281381"/>
              <a:gd name="connsiteX1" fmla="*/ 153909 w 1412341"/>
              <a:gd name="connsiteY1" fmla="*/ 1213631 h 1281381"/>
              <a:gd name="connsiteX2" fmla="*/ 371191 w 1412341"/>
              <a:gd name="connsiteY2" fmla="*/ 788117 h 1281381"/>
              <a:gd name="connsiteX3" fmla="*/ 669957 w 1412341"/>
              <a:gd name="connsiteY3" fmla="*/ 467 h 1281381"/>
              <a:gd name="connsiteX4" fmla="*/ 1013989 w 1412341"/>
              <a:gd name="connsiteY4" fmla="*/ 905814 h 1281381"/>
              <a:gd name="connsiteX5" fmla="*/ 1149790 w 1412341"/>
              <a:gd name="connsiteY5" fmla="*/ 1195524 h 1281381"/>
              <a:gd name="connsiteX6" fmla="*/ 1412341 w 1412341"/>
              <a:gd name="connsiteY6" fmla="*/ 1258899 h 1281381"/>
              <a:gd name="connsiteX0" fmla="*/ 0 w 1459966"/>
              <a:gd name="connsiteY0" fmla="*/ 1258898 h 1267406"/>
              <a:gd name="connsiteX1" fmla="*/ 153909 w 1459966"/>
              <a:gd name="connsiteY1" fmla="*/ 1213631 h 1267406"/>
              <a:gd name="connsiteX2" fmla="*/ 371191 w 1459966"/>
              <a:gd name="connsiteY2" fmla="*/ 788117 h 1267406"/>
              <a:gd name="connsiteX3" fmla="*/ 669957 w 1459966"/>
              <a:gd name="connsiteY3" fmla="*/ 467 h 1267406"/>
              <a:gd name="connsiteX4" fmla="*/ 1013989 w 1459966"/>
              <a:gd name="connsiteY4" fmla="*/ 905814 h 1267406"/>
              <a:gd name="connsiteX5" fmla="*/ 1149790 w 1459966"/>
              <a:gd name="connsiteY5" fmla="*/ 1195524 h 1267406"/>
              <a:gd name="connsiteX6" fmla="*/ 1459966 w 1459966"/>
              <a:gd name="connsiteY6" fmla="*/ 1237468 h 1267406"/>
              <a:gd name="connsiteX0" fmla="*/ 0 w 1467131"/>
              <a:gd name="connsiteY0" fmla="*/ 1258898 h 1267406"/>
              <a:gd name="connsiteX1" fmla="*/ 153909 w 1467131"/>
              <a:gd name="connsiteY1" fmla="*/ 1213631 h 1267406"/>
              <a:gd name="connsiteX2" fmla="*/ 371191 w 1467131"/>
              <a:gd name="connsiteY2" fmla="*/ 788117 h 1267406"/>
              <a:gd name="connsiteX3" fmla="*/ 669957 w 1467131"/>
              <a:gd name="connsiteY3" fmla="*/ 467 h 1267406"/>
              <a:gd name="connsiteX4" fmla="*/ 1013989 w 1467131"/>
              <a:gd name="connsiteY4" fmla="*/ 905814 h 1267406"/>
              <a:gd name="connsiteX5" fmla="*/ 1149790 w 1467131"/>
              <a:gd name="connsiteY5" fmla="*/ 1195524 h 1267406"/>
              <a:gd name="connsiteX6" fmla="*/ 1459966 w 1467131"/>
              <a:gd name="connsiteY6" fmla="*/ 1237468 h 1267406"/>
              <a:gd name="connsiteX0" fmla="*/ 0 w 1471808"/>
              <a:gd name="connsiteY0" fmla="*/ 1258898 h 1267406"/>
              <a:gd name="connsiteX1" fmla="*/ 153909 w 1471808"/>
              <a:gd name="connsiteY1" fmla="*/ 1213631 h 1267406"/>
              <a:gd name="connsiteX2" fmla="*/ 371191 w 1471808"/>
              <a:gd name="connsiteY2" fmla="*/ 788117 h 1267406"/>
              <a:gd name="connsiteX3" fmla="*/ 669957 w 1471808"/>
              <a:gd name="connsiteY3" fmla="*/ 467 h 1267406"/>
              <a:gd name="connsiteX4" fmla="*/ 1013989 w 1471808"/>
              <a:gd name="connsiteY4" fmla="*/ 905814 h 1267406"/>
              <a:gd name="connsiteX5" fmla="*/ 1149790 w 1471808"/>
              <a:gd name="connsiteY5" fmla="*/ 1195524 h 1267406"/>
              <a:gd name="connsiteX6" fmla="*/ 1464728 w 1471808"/>
              <a:gd name="connsiteY6" fmla="*/ 1258899 h 1267406"/>
              <a:gd name="connsiteX0" fmla="*/ 0 w 1531339"/>
              <a:gd name="connsiteY0" fmla="*/ 1261279 h 1268940"/>
              <a:gd name="connsiteX1" fmla="*/ 213440 w 1531339"/>
              <a:gd name="connsiteY1" fmla="*/ 1213631 h 1268940"/>
              <a:gd name="connsiteX2" fmla="*/ 430722 w 1531339"/>
              <a:gd name="connsiteY2" fmla="*/ 788117 h 1268940"/>
              <a:gd name="connsiteX3" fmla="*/ 729488 w 1531339"/>
              <a:gd name="connsiteY3" fmla="*/ 467 h 1268940"/>
              <a:gd name="connsiteX4" fmla="*/ 1073520 w 1531339"/>
              <a:gd name="connsiteY4" fmla="*/ 905814 h 1268940"/>
              <a:gd name="connsiteX5" fmla="*/ 1209321 w 1531339"/>
              <a:gd name="connsiteY5" fmla="*/ 1195524 h 1268940"/>
              <a:gd name="connsiteX6" fmla="*/ 1524259 w 1531339"/>
              <a:gd name="connsiteY6" fmla="*/ 1258899 h 1268940"/>
              <a:gd name="connsiteX0" fmla="*/ 0 w 1531339"/>
              <a:gd name="connsiteY0" fmla="*/ 1261279 h 1265025"/>
              <a:gd name="connsiteX1" fmla="*/ 213440 w 1531339"/>
              <a:gd name="connsiteY1" fmla="*/ 1213631 h 1265025"/>
              <a:gd name="connsiteX2" fmla="*/ 430722 w 1531339"/>
              <a:gd name="connsiteY2" fmla="*/ 788117 h 1265025"/>
              <a:gd name="connsiteX3" fmla="*/ 729488 w 1531339"/>
              <a:gd name="connsiteY3" fmla="*/ 467 h 1265025"/>
              <a:gd name="connsiteX4" fmla="*/ 1073520 w 1531339"/>
              <a:gd name="connsiteY4" fmla="*/ 905814 h 1265025"/>
              <a:gd name="connsiteX5" fmla="*/ 1209321 w 1531339"/>
              <a:gd name="connsiteY5" fmla="*/ 1195524 h 1265025"/>
              <a:gd name="connsiteX6" fmla="*/ 1524259 w 1531339"/>
              <a:gd name="connsiteY6" fmla="*/ 1258899 h 1265025"/>
              <a:gd name="connsiteX0" fmla="*/ 0 w 1531339"/>
              <a:gd name="connsiteY0" fmla="*/ 1261276 h 1262309"/>
              <a:gd name="connsiteX1" fmla="*/ 227728 w 1531339"/>
              <a:gd name="connsiteY1" fmla="*/ 1196959 h 1262309"/>
              <a:gd name="connsiteX2" fmla="*/ 430722 w 1531339"/>
              <a:gd name="connsiteY2" fmla="*/ 788114 h 1262309"/>
              <a:gd name="connsiteX3" fmla="*/ 729488 w 1531339"/>
              <a:gd name="connsiteY3" fmla="*/ 464 h 1262309"/>
              <a:gd name="connsiteX4" fmla="*/ 1073520 w 1531339"/>
              <a:gd name="connsiteY4" fmla="*/ 905811 h 1262309"/>
              <a:gd name="connsiteX5" fmla="*/ 1209321 w 1531339"/>
              <a:gd name="connsiteY5" fmla="*/ 1195521 h 1262309"/>
              <a:gd name="connsiteX6" fmla="*/ 1524259 w 1531339"/>
              <a:gd name="connsiteY6" fmla="*/ 1258896 h 1262309"/>
              <a:gd name="connsiteX0" fmla="*/ 0 w 1531339"/>
              <a:gd name="connsiteY0" fmla="*/ 1261275 h 1262308"/>
              <a:gd name="connsiteX1" fmla="*/ 265828 w 1531339"/>
              <a:gd name="connsiteY1" fmla="*/ 1187433 h 1262308"/>
              <a:gd name="connsiteX2" fmla="*/ 430722 w 1531339"/>
              <a:gd name="connsiteY2" fmla="*/ 788113 h 1262308"/>
              <a:gd name="connsiteX3" fmla="*/ 729488 w 1531339"/>
              <a:gd name="connsiteY3" fmla="*/ 463 h 1262308"/>
              <a:gd name="connsiteX4" fmla="*/ 1073520 w 1531339"/>
              <a:gd name="connsiteY4" fmla="*/ 905810 h 1262308"/>
              <a:gd name="connsiteX5" fmla="*/ 1209321 w 1531339"/>
              <a:gd name="connsiteY5" fmla="*/ 1195520 h 1262308"/>
              <a:gd name="connsiteX6" fmla="*/ 1524259 w 1531339"/>
              <a:gd name="connsiteY6" fmla="*/ 1258895 h 1262308"/>
              <a:gd name="connsiteX0" fmla="*/ 0 w 1531339"/>
              <a:gd name="connsiteY0" fmla="*/ 1260947 h 1261980"/>
              <a:gd name="connsiteX1" fmla="*/ 265828 w 1531339"/>
              <a:gd name="connsiteY1" fmla="*/ 1187105 h 1261980"/>
              <a:gd name="connsiteX2" fmla="*/ 435484 w 1531339"/>
              <a:gd name="connsiteY2" fmla="*/ 840173 h 1261980"/>
              <a:gd name="connsiteX3" fmla="*/ 729488 w 1531339"/>
              <a:gd name="connsiteY3" fmla="*/ 135 h 1261980"/>
              <a:gd name="connsiteX4" fmla="*/ 1073520 w 1531339"/>
              <a:gd name="connsiteY4" fmla="*/ 905482 h 1261980"/>
              <a:gd name="connsiteX5" fmla="*/ 1209321 w 1531339"/>
              <a:gd name="connsiteY5" fmla="*/ 1195192 h 1261980"/>
              <a:gd name="connsiteX6" fmla="*/ 1524259 w 1531339"/>
              <a:gd name="connsiteY6" fmla="*/ 1258567 h 1261980"/>
              <a:gd name="connsiteX0" fmla="*/ 0 w 1531521"/>
              <a:gd name="connsiteY0" fmla="*/ 1261034 h 1261788"/>
              <a:gd name="connsiteX1" fmla="*/ 265828 w 1531521"/>
              <a:gd name="connsiteY1" fmla="*/ 1187192 h 1261788"/>
              <a:gd name="connsiteX2" fmla="*/ 435484 w 1531521"/>
              <a:gd name="connsiteY2" fmla="*/ 840260 h 1261788"/>
              <a:gd name="connsiteX3" fmla="*/ 729488 w 1531521"/>
              <a:gd name="connsiteY3" fmla="*/ 222 h 1261788"/>
              <a:gd name="connsiteX4" fmla="*/ 1021132 w 1531521"/>
              <a:gd name="connsiteY4" fmla="*/ 924619 h 1261788"/>
              <a:gd name="connsiteX5" fmla="*/ 1209321 w 1531521"/>
              <a:gd name="connsiteY5" fmla="*/ 1195279 h 1261788"/>
              <a:gd name="connsiteX6" fmla="*/ 1524259 w 1531521"/>
              <a:gd name="connsiteY6" fmla="*/ 1258654 h 126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1521" h="1261788">
                <a:moveTo>
                  <a:pt x="0" y="1261034"/>
                </a:moveTo>
                <a:cubicBezTo>
                  <a:pt x="73725" y="1255281"/>
                  <a:pt x="193247" y="1257321"/>
                  <a:pt x="265828" y="1187192"/>
                </a:cubicBezTo>
                <a:cubicBezTo>
                  <a:pt x="338409" y="1117063"/>
                  <a:pt x="358207" y="1038088"/>
                  <a:pt x="435484" y="840260"/>
                </a:cubicBezTo>
                <a:cubicBezTo>
                  <a:pt x="512761" y="642432"/>
                  <a:pt x="631880" y="-13838"/>
                  <a:pt x="729488" y="222"/>
                </a:cubicBezTo>
                <a:cubicBezTo>
                  <a:pt x="827096" y="14282"/>
                  <a:pt x="941160" y="725443"/>
                  <a:pt x="1021132" y="924619"/>
                </a:cubicBezTo>
                <a:cubicBezTo>
                  <a:pt x="1101104" y="1123795"/>
                  <a:pt x="1125467" y="1139607"/>
                  <a:pt x="1209321" y="1195279"/>
                </a:cubicBezTo>
                <a:cubicBezTo>
                  <a:pt x="1293176" y="1250952"/>
                  <a:pt x="1580606" y="1269994"/>
                  <a:pt x="1524259" y="1258654"/>
                </a:cubicBezTo>
              </a:path>
            </a:pathLst>
          </a:custGeom>
          <a:solidFill>
            <a:srgbClr val="FF0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igura a mano libera 131"/>
          <p:cNvSpPr/>
          <p:nvPr/>
        </p:nvSpPr>
        <p:spPr>
          <a:xfrm>
            <a:off x="6343835" y="3253970"/>
            <a:ext cx="1863858" cy="1261788"/>
          </a:xfrm>
          <a:custGeom>
            <a:avLst/>
            <a:gdLst>
              <a:gd name="connsiteX0" fmla="*/ 0 w 1394234"/>
              <a:gd name="connsiteY0" fmla="*/ 1265285 h 1303462"/>
              <a:gd name="connsiteX1" fmla="*/ 153909 w 1394234"/>
              <a:gd name="connsiteY1" fmla="*/ 1220018 h 1303462"/>
              <a:gd name="connsiteX2" fmla="*/ 353085 w 1394234"/>
              <a:gd name="connsiteY2" fmla="*/ 948414 h 1303462"/>
              <a:gd name="connsiteX3" fmla="*/ 552262 w 1394234"/>
              <a:gd name="connsiteY3" fmla="*/ 6854 h 1303462"/>
              <a:gd name="connsiteX4" fmla="*/ 923454 w 1394234"/>
              <a:gd name="connsiteY4" fmla="*/ 559115 h 1303462"/>
              <a:gd name="connsiteX5" fmla="*/ 1285592 w 1394234"/>
              <a:gd name="connsiteY5" fmla="*/ 1238125 h 1303462"/>
              <a:gd name="connsiteX6" fmla="*/ 1394234 w 1394234"/>
              <a:gd name="connsiteY6" fmla="*/ 1238125 h 1303462"/>
              <a:gd name="connsiteX0" fmla="*/ 0 w 1394234"/>
              <a:gd name="connsiteY0" fmla="*/ 1258550 h 1296727"/>
              <a:gd name="connsiteX1" fmla="*/ 153909 w 1394234"/>
              <a:gd name="connsiteY1" fmla="*/ 1213283 h 1296727"/>
              <a:gd name="connsiteX2" fmla="*/ 398352 w 1394234"/>
              <a:gd name="connsiteY2" fmla="*/ 597647 h 1296727"/>
              <a:gd name="connsiteX3" fmla="*/ 552262 w 1394234"/>
              <a:gd name="connsiteY3" fmla="*/ 119 h 1296727"/>
              <a:gd name="connsiteX4" fmla="*/ 923454 w 1394234"/>
              <a:gd name="connsiteY4" fmla="*/ 552380 h 1296727"/>
              <a:gd name="connsiteX5" fmla="*/ 1285592 w 1394234"/>
              <a:gd name="connsiteY5" fmla="*/ 1231390 h 1296727"/>
              <a:gd name="connsiteX6" fmla="*/ 1394234 w 1394234"/>
              <a:gd name="connsiteY6" fmla="*/ 1231390 h 1296727"/>
              <a:gd name="connsiteX0" fmla="*/ 0 w 1394234"/>
              <a:gd name="connsiteY0" fmla="*/ 1258473 h 1295376"/>
              <a:gd name="connsiteX1" fmla="*/ 153909 w 1394234"/>
              <a:gd name="connsiteY1" fmla="*/ 1213206 h 1295376"/>
              <a:gd name="connsiteX2" fmla="*/ 398352 w 1394234"/>
              <a:gd name="connsiteY2" fmla="*/ 597570 h 1295376"/>
              <a:gd name="connsiteX3" fmla="*/ 552262 w 1394234"/>
              <a:gd name="connsiteY3" fmla="*/ 42 h 1295376"/>
              <a:gd name="connsiteX4" fmla="*/ 914401 w 1394234"/>
              <a:gd name="connsiteY4" fmla="*/ 570410 h 1295376"/>
              <a:gd name="connsiteX5" fmla="*/ 1285592 w 1394234"/>
              <a:gd name="connsiteY5" fmla="*/ 1231313 h 1295376"/>
              <a:gd name="connsiteX6" fmla="*/ 1394234 w 1394234"/>
              <a:gd name="connsiteY6" fmla="*/ 1231313 h 1295376"/>
              <a:gd name="connsiteX0" fmla="*/ 0 w 1394234"/>
              <a:gd name="connsiteY0" fmla="*/ 1258473 h 1295376"/>
              <a:gd name="connsiteX1" fmla="*/ 153909 w 1394234"/>
              <a:gd name="connsiteY1" fmla="*/ 1213206 h 1295376"/>
              <a:gd name="connsiteX2" fmla="*/ 398352 w 1394234"/>
              <a:gd name="connsiteY2" fmla="*/ 597570 h 1295376"/>
              <a:gd name="connsiteX3" fmla="*/ 669957 w 1394234"/>
              <a:gd name="connsiteY3" fmla="*/ 42 h 1295376"/>
              <a:gd name="connsiteX4" fmla="*/ 914401 w 1394234"/>
              <a:gd name="connsiteY4" fmla="*/ 570410 h 1295376"/>
              <a:gd name="connsiteX5" fmla="*/ 1285592 w 1394234"/>
              <a:gd name="connsiteY5" fmla="*/ 1231313 h 1295376"/>
              <a:gd name="connsiteX6" fmla="*/ 1394234 w 1394234"/>
              <a:gd name="connsiteY6" fmla="*/ 1231313 h 1295376"/>
              <a:gd name="connsiteX0" fmla="*/ 0 w 1394234"/>
              <a:gd name="connsiteY0" fmla="*/ 1258473 h 1289998"/>
              <a:gd name="connsiteX1" fmla="*/ 153909 w 1394234"/>
              <a:gd name="connsiteY1" fmla="*/ 1213206 h 1289998"/>
              <a:gd name="connsiteX2" fmla="*/ 398352 w 1394234"/>
              <a:gd name="connsiteY2" fmla="*/ 597570 h 1289998"/>
              <a:gd name="connsiteX3" fmla="*/ 669957 w 1394234"/>
              <a:gd name="connsiteY3" fmla="*/ 42 h 1289998"/>
              <a:gd name="connsiteX4" fmla="*/ 914401 w 1394234"/>
              <a:gd name="connsiteY4" fmla="*/ 570410 h 1289998"/>
              <a:gd name="connsiteX5" fmla="*/ 1149790 w 1394234"/>
              <a:gd name="connsiteY5" fmla="*/ 1222259 h 1289998"/>
              <a:gd name="connsiteX6" fmla="*/ 1394234 w 1394234"/>
              <a:gd name="connsiteY6" fmla="*/ 1231313 h 1289998"/>
              <a:gd name="connsiteX0" fmla="*/ 0 w 1394234"/>
              <a:gd name="connsiteY0" fmla="*/ 1262503 h 1282788"/>
              <a:gd name="connsiteX1" fmla="*/ 153909 w 1394234"/>
              <a:gd name="connsiteY1" fmla="*/ 1217236 h 1282788"/>
              <a:gd name="connsiteX2" fmla="*/ 398352 w 1394234"/>
              <a:gd name="connsiteY2" fmla="*/ 601600 h 1282788"/>
              <a:gd name="connsiteX3" fmla="*/ 669957 w 1394234"/>
              <a:gd name="connsiteY3" fmla="*/ 4072 h 1282788"/>
              <a:gd name="connsiteX4" fmla="*/ 959668 w 1394234"/>
              <a:gd name="connsiteY4" fmla="*/ 909419 h 1282788"/>
              <a:gd name="connsiteX5" fmla="*/ 1149790 w 1394234"/>
              <a:gd name="connsiteY5" fmla="*/ 1226289 h 1282788"/>
              <a:gd name="connsiteX6" fmla="*/ 1394234 w 1394234"/>
              <a:gd name="connsiteY6" fmla="*/ 1235343 h 1282788"/>
              <a:gd name="connsiteX0" fmla="*/ 0 w 1394234"/>
              <a:gd name="connsiteY0" fmla="*/ 1258898 h 1269148"/>
              <a:gd name="connsiteX1" fmla="*/ 153909 w 1394234"/>
              <a:gd name="connsiteY1" fmla="*/ 1213631 h 1269148"/>
              <a:gd name="connsiteX2" fmla="*/ 416459 w 1394234"/>
              <a:gd name="connsiteY2" fmla="*/ 788117 h 1269148"/>
              <a:gd name="connsiteX3" fmla="*/ 669957 w 1394234"/>
              <a:gd name="connsiteY3" fmla="*/ 467 h 1269148"/>
              <a:gd name="connsiteX4" fmla="*/ 959668 w 1394234"/>
              <a:gd name="connsiteY4" fmla="*/ 905814 h 1269148"/>
              <a:gd name="connsiteX5" fmla="*/ 1149790 w 1394234"/>
              <a:gd name="connsiteY5" fmla="*/ 1222684 h 1269148"/>
              <a:gd name="connsiteX6" fmla="*/ 1394234 w 1394234"/>
              <a:gd name="connsiteY6" fmla="*/ 1231738 h 1269148"/>
              <a:gd name="connsiteX0" fmla="*/ 0 w 1394234"/>
              <a:gd name="connsiteY0" fmla="*/ 1258898 h 1267406"/>
              <a:gd name="connsiteX1" fmla="*/ 153909 w 1394234"/>
              <a:gd name="connsiteY1" fmla="*/ 1213631 h 1267406"/>
              <a:gd name="connsiteX2" fmla="*/ 416459 w 1394234"/>
              <a:gd name="connsiteY2" fmla="*/ 788117 h 1267406"/>
              <a:gd name="connsiteX3" fmla="*/ 669957 w 1394234"/>
              <a:gd name="connsiteY3" fmla="*/ 467 h 1267406"/>
              <a:gd name="connsiteX4" fmla="*/ 959668 w 1394234"/>
              <a:gd name="connsiteY4" fmla="*/ 905814 h 1267406"/>
              <a:gd name="connsiteX5" fmla="*/ 1149790 w 1394234"/>
              <a:gd name="connsiteY5" fmla="*/ 1195524 h 1267406"/>
              <a:gd name="connsiteX6" fmla="*/ 1394234 w 1394234"/>
              <a:gd name="connsiteY6" fmla="*/ 1231738 h 1267406"/>
              <a:gd name="connsiteX0" fmla="*/ 0 w 1412341"/>
              <a:gd name="connsiteY0" fmla="*/ 1258898 h 1281380"/>
              <a:gd name="connsiteX1" fmla="*/ 153909 w 1412341"/>
              <a:gd name="connsiteY1" fmla="*/ 1213631 h 1281380"/>
              <a:gd name="connsiteX2" fmla="*/ 416459 w 1412341"/>
              <a:gd name="connsiteY2" fmla="*/ 788117 h 1281380"/>
              <a:gd name="connsiteX3" fmla="*/ 669957 w 1412341"/>
              <a:gd name="connsiteY3" fmla="*/ 467 h 1281380"/>
              <a:gd name="connsiteX4" fmla="*/ 959668 w 1412341"/>
              <a:gd name="connsiteY4" fmla="*/ 905814 h 1281380"/>
              <a:gd name="connsiteX5" fmla="*/ 1149790 w 1412341"/>
              <a:gd name="connsiteY5" fmla="*/ 1195524 h 1281380"/>
              <a:gd name="connsiteX6" fmla="*/ 1412341 w 1412341"/>
              <a:gd name="connsiteY6" fmla="*/ 1258899 h 1281380"/>
              <a:gd name="connsiteX0" fmla="*/ 0 w 1412341"/>
              <a:gd name="connsiteY0" fmla="*/ 1258898 h 1281380"/>
              <a:gd name="connsiteX1" fmla="*/ 153909 w 1412341"/>
              <a:gd name="connsiteY1" fmla="*/ 1213631 h 1281380"/>
              <a:gd name="connsiteX2" fmla="*/ 371191 w 1412341"/>
              <a:gd name="connsiteY2" fmla="*/ 788117 h 1281380"/>
              <a:gd name="connsiteX3" fmla="*/ 669957 w 1412341"/>
              <a:gd name="connsiteY3" fmla="*/ 467 h 1281380"/>
              <a:gd name="connsiteX4" fmla="*/ 959668 w 1412341"/>
              <a:gd name="connsiteY4" fmla="*/ 905814 h 1281380"/>
              <a:gd name="connsiteX5" fmla="*/ 1149790 w 1412341"/>
              <a:gd name="connsiteY5" fmla="*/ 1195524 h 1281380"/>
              <a:gd name="connsiteX6" fmla="*/ 1412341 w 1412341"/>
              <a:gd name="connsiteY6" fmla="*/ 1258899 h 1281380"/>
              <a:gd name="connsiteX0" fmla="*/ 0 w 1412341"/>
              <a:gd name="connsiteY0" fmla="*/ 1258898 h 1281381"/>
              <a:gd name="connsiteX1" fmla="*/ 153909 w 1412341"/>
              <a:gd name="connsiteY1" fmla="*/ 1213631 h 1281381"/>
              <a:gd name="connsiteX2" fmla="*/ 371191 w 1412341"/>
              <a:gd name="connsiteY2" fmla="*/ 788117 h 1281381"/>
              <a:gd name="connsiteX3" fmla="*/ 669957 w 1412341"/>
              <a:gd name="connsiteY3" fmla="*/ 467 h 1281381"/>
              <a:gd name="connsiteX4" fmla="*/ 1013989 w 1412341"/>
              <a:gd name="connsiteY4" fmla="*/ 905814 h 1281381"/>
              <a:gd name="connsiteX5" fmla="*/ 1149790 w 1412341"/>
              <a:gd name="connsiteY5" fmla="*/ 1195524 h 1281381"/>
              <a:gd name="connsiteX6" fmla="*/ 1412341 w 1412341"/>
              <a:gd name="connsiteY6" fmla="*/ 1258899 h 1281381"/>
              <a:gd name="connsiteX0" fmla="*/ 0 w 1459966"/>
              <a:gd name="connsiteY0" fmla="*/ 1258898 h 1267406"/>
              <a:gd name="connsiteX1" fmla="*/ 153909 w 1459966"/>
              <a:gd name="connsiteY1" fmla="*/ 1213631 h 1267406"/>
              <a:gd name="connsiteX2" fmla="*/ 371191 w 1459966"/>
              <a:gd name="connsiteY2" fmla="*/ 788117 h 1267406"/>
              <a:gd name="connsiteX3" fmla="*/ 669957 w 1459966"/>
              <a:gd name="connsiteY3" fmla="*/ 467 h 1267406"/>
              <a:gd name="connsiteX4" fmla="*/ 1013989 w 1459966"/>
              <a:gd name="connsiteY4" fmla="*/ 905814 h 1267406"/>
              <a:gd name="connsiteX5" fmla="*/ 1149790 w 1459966"/>
              <a:gd name="connsiteY5" fmla="*/ 1195524 h 1267406"/>
              <a:gd name="connsiteX6" fmla="*/ 1459966 w 1459966"/>
              <a:gd name="connsiteY6" fmla="*/ 1237468 h 1267406"/>
              <a:gd name="connsiteX0" fmla="*/ 0 w 1467131"/>
              <a:gd name="connsiteY0" fmla="*/ 1258898 h 1267406"/>
              <a:gd name="connsiteX1" fmla="*/ 153909 w 1467131"/>
              <a:gd name="connsiteY1" fmla="*/ 1213631 h 1267406"/>
              <a:gd name="connsiteX2" fmla="*/ 371191 w 1467131"/>
              <a:gd name="connsiteY2" fmla="*/ 788117 h 1267406"/>
              <a:gd name="connsiteX3" fmla="*/ 669957 w 1467131"/>
              <a:gd name="connsiteY3" fmla="*/ 467 h 1267406"/>
              <a:gd name="connsiteX4" fmla="*/ 1013989 w 1467131"/>
              <a:gd name="connsiteY4" fmla="*/ 905814 h 1267406"/>
              <a:gd name="connsiteX5" fmla="*/ 1149790 w 1467131"/>
              <a:gd name="connsiteY5" fmla="*/ 1195524 h 1267406"/>
              <a:gd name="connsiteX6" fmla="*/ 1459966 w 1467131"/>
              <a:gd name="connsiteY6" fmla="*/ 1237468 h 1267406"/>
              <a:gd name="connsiteX0" fmla="*/ 0 w 1471808"/>
              <a:gd name="connsiteY0" fmla="*/ 1258898 h 1267406"/>
              <a:gd name="connsiteX1" fmla="*/ 153909 w 1471808"/>
              <a:gd name="connsiteY1" fmla="*/ 1213631 h 1267406"/>
              <a:gd name="connsiteX2" fmla="*/ 371191 w 1471808"/>
              <a:gd name="connsiteY2" fmla="*/ 788117 h 1267406"/>
              <a:gd name="connsiteX3" fmla="*/ 669957 w 1471808"/>
              <a:gd name="connsiteY3" fmla="*/ 467 h 1267406"/>
              <a:gd name="connsiteX4" fmla="*/ 1013989 w 1471808"/>
              <a:gd name="connsiteY4" fmla="*/ 905814 h 1267406"/>
              <a:gd name="connsiteX5" fmla="*/ 1149790 w 1471808"/>
              <a:gd name="connsiteY5" fmla="*/ 1195524 h 1267406"/>
              <a:gd name="connsiteX6" fmla="*/ 1464728 w 1471808"/>
              <a:gd name="connsiteY6" fmla="*/ 1258899 h 1267406"/>
              <a:gd name="connsiteX0" fmla="*/ 0 w 1531339"/>
              <a:gd name="connsiteY0" fmla="*/ 1261279 h 1268940"/>
              <a:gd name="connsiteX1" fmla="*/ 213440 w 1531339"/>
              <a:gd name="connsiteY1" fmla="*/ 1213631 h 1268940"/>
              <a:gd name="connsiteX2" fmla="*/ 430722 w 1531339"/>
              <a:gd name="connsiteY2" fmla="*/ 788117 h 1268940"/>
              <a:gd name="connsiteX3" fmla="*/ 729488 w 1531339"/>
              <a:gd name="connsiteY3" fmla="*/ 467 h 1268940"/>
              <a:gd name="connsiteX4" fmla="*/ 1073520 w 1531339"/>
              <a:gd name="connsiteY4" fmla="*/ 905814 h 1268940"/>
              <a:gd name="connsiteX5" fmla="*/ 1209321 w 1531339"/>
              <a:gd name="connsiteY5" fmla="*/ 1195524 h 1268940"/>
              <a:gd name="connsiteX6" fmla="*/ 1524259 w 1531339"/>
              <a:gd name="connsiteY6" fmla="*/ 1258899 h 1268940"/>
              <a:gd name="connsiteX0" fmla="*/ 0 w 1531339"/>
              <a:gd name="connsiteY0" fmla="*/ 1261279 h 1265025"/>
              <a:gd name="connsiteX1" fmla="*/ 213440 w 1531339"/>
              <a:gd name="connsiteY1" fmla="*/ 1213631 h 1265025"/>
              <a:gd name="connsiteX2" fmla="*/ 430722 w 1531339"/>
              <a:gd name="connsiteY2" fmla="*/ 788117 h 1265025"/>
              <a:gd name="connsiteX3" fmla="*/ 729488 w 1531339"/>
              <a:gd name="connsiteY3" fmla="*/ 467 h 1265025"/>
              <a:gd name="connsiteX4" fmla="*/ 1073520 w 1531339"/>
              <a:gd name="connsiteY4" fmla="*/ 905814 h 1265025"/>
              <a:gd name="connsiteX5" fmla="*/ 1209321 w 1531339"/>
              <a:gd name="connsiteY5" fmla="*/ 1195524 h 1265025"/>
              <a:gd name="connsiteX6" fmla="*/ 1524259 w 1531339"/>
              <a:gd name="connsiteY6" fmla="*/ 1258899 h 1265025"/>
              <a:gd name="connsiteX0" fmla="*/ 0 w 1531339"/>
              <a:gd name="connsiteY0" fmla="*/ 1261276 h 1262309"/>
              <a:gd name="connsiteX1" fmla="*/ 227728 w 1531339"/>
              <a:gd name="connsiteY1" fmla="*/ 1196959 h 1262309"/>
              <a:gd name="connsiteX2" fmla="*/ 430722 w 1531339"/>
              <a:gd name="connsiteY2" fmla="*/ 788114 h 1262309"/>
              <a:gd name="connsiteX3" fmla="*/ 729488 w 1531339"/>
              <a:gd name="connsiteY3" fmla="*/ 464 h 1262309"/>
              <a:gd name="connsiteX4" fmla="*/ 1073520 w 1531339"/>
              <a:gd name="connsiteY4" fmla="*/ 905811 h 1262309"/>
              <a:gd name="connsiteX5" fmla="*/ 1209321 w 1531339"/>
              <a:gd name="connsiteY5" fmla="*/ 1195521 h 1262309"/>
              <a:gd name="connsiteX6" fmla="*/ 1524259 w 1531339"/>
              <a:gd name="connsiteY6" fmla="*/ 1258896 h 1262309"/>
              <a:gd name="connsiteX0" fmla="*/ 0 w 1531339"/>
              <a:gd name="connsiteY0" fmla="*/ 1261275 h 1262308"/>
              <a:gd name="connsiteX1" fmla="*/ 265828 w 1531339"/>
              <a:gd name="connsiteY1" fmla="*/ 1187433 h 1262308"/>
              <a:gd name="connsiteX2" fmla="*/ 430722 w 1531339"/>
              <a:gd name="connsiteY2" fmla="*/ 788113 h 1262308"/>
              <a:gd name="connsiteX3" fmla="*/ 729488 w 1531339"/>
              <a:gd name="connsiteY3" fmla="*/ 463 h 1262308"/>
              <a:gd name="connsiteX4" fmla="*/ 1073520 w 1531339"/>
              <a:gd name="connsiteY4" fmla="*/ 905810 h 1262308"/>
              <a:gd name="connsiteX5" fmla="*/ 1209321 w 1531339"/>
              <a:gd name="connsiteY5" fmla="*/ 1195520 h 1262308"/>
              <a:gd name="connsiteX6" fmla="*/ 1524259 w 1531339"/>
              <a:gd name="connsiteY6" fmla="*/ 1258895 h 1262308"/>
              <a:gd name="connsiteX0" fmla="*/ 0 w 1531339"/>
              <a:gd name="connsiteY0" fmla="*/ 1260947 h 1261980"/>
              <a:gd name="connsiteX1" fmla="*/ 265828 w 1531339"/>
              <a:gd name="connsiteY1" fmla="*/ 1187105 h 1261980"/>
              <a:gd name="connsiteX2" fmla="*/ 435484 w 1531339"/>
              <a:gd name="connsiteY2" fmla="*/ 840173 h 1261980"/>
              <a:gd name="connsiteX3" fmla="*/ 729488 w 1531339"/>
              <a:gd name="connsiteY3" fmla="*/ 135 h 1261980"/>
              <a:gd name="connsiteX4" fmla="*/ 1073520 w 1531339"/>
              <a:gd name="connsiteY4" fmla="*/ 905482 h 1261980"/>
              <a:gd name="connsiteX5" fmla="*/ 1209321 w 1531339"/>
              <a:gd name="connsiteY5" fmla="*/ 1195192 h 1261980"/>
              <a:gd name="connsiteX6" fmla="*/ 1524259 w 1531339"/>
              <a:gd name="connsiteY6" fmla="*/ 1258567 h 1261980"/>
              <a:gd name="connsiteX0" fmla="*/ 0 w 1531521"/>
              <a:gd name="connsiteY0" fmla="*/ 1261034 h 1261788"/>
              <a:gd name="connsiteX1" fmla="*/ 265828 w 1531521"/>
              <a:gd name="connsiteY1" fmla="*/ 1187192 h 1261788"/>
              <a:gd name="connsiteX2" fmla="*/ 435484 w 1531521"/>
              <a:gd name="connsiteY2" fmla="*/ 840260 h 1261788"/>
              <a:gd name="connsiteX3" fmla="*/ 729488 w 1531521"/>
              <a:gd name="connsiteY3" fmla="*/ 222 h 1261788"/>
              <a:gd name="connsiteX4" fmla="*/ 1021132 w 1531521"/>
              <a:gd name="connsiteY4" fmla="*/ 924619 h 1261788"/>
              <a:gd name="connsiteX5" fmla="*/ 1209321 w 1531521"/>
              <a:gd name="connsiteY5" fmla="*/ 1195279 h 1261788"/>
              <a:gd name="connsiteX6" fmla="*/ 1524259 w 1531521"/>
              <a:gd name="connsiteY6" fmla="*/ 1258654 h 126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1521" h="1261788">
                <a:moveTo>
                  <a:pt x="0" y="1261034"/>
                </a:moveTo>
                <a:cubicBezTo>
                  <a:pt x="73725" y="1255281"/>
                  <a:pt x="193247" y="1257321"/>
                  <a:pt x="265828" y="1187192"/>
                </a:cubicBezTo>
                <a:cubicBezTo>
                  <a:pt x="338409" y="1117063"/>
                  <a:pt x="358207" y="1038088"/>
                  <a:pt x="435484" y="840260"/>
                </a:cubicBezTo>
                <a:cubicBezTo>
                  <a:pt x="512761" y="642432"/>
                  <a:pt x="631880" y="-13838"/>
                  <a:pt x="729488" y="222"/>
                </a:cubicBezTo>
                <a:cubicBezTo>
                  <a:pt x="827096" y="14282"/>
                  <a:pt x="941160" y="725443"/>
                  <a:pt x="1021132" y="924619"/>
                </a:cubicBezTo>
                <a:cubicBezTo>
                  <a:pt x="1101104" y="1123795"/>
                  <a:pt x="1125467" y="1139607"/>
                  <a:pt x="1209321" y="1195279"/>
                </a:cubicBezTo>
                <a:cubicBezTo>
                  <a:pt x="1293176" y="1250952"/>
                  <a:pt x="1580606" y="1269994"/>
                  <a:pt x="1524259" y="1258654"/>
                </a:cubicBezTo>
              </a:path>
            </a:pathLst>
          </a:custGeom>
          <a:solidFill>
            <a:srgbClr val="25A725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Connettore 1 133"/>
          <p:cNvCxnSpPr/>
          <p:nvPr/>
        </p:nvCxnSpPr>
        <p:spPr>
          <a:xfrm>
            <a:off x="6774180" y="2499997"/>
            <a:ext cx="0" cy="20268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CasellaDiTesto 135"/>
              <p:cNvSpPr txBox="1"/>
              <p:nvPr/>
            </p:nvSpPr>
            <p:spPr>
              <a:xfrm>
                <a:off x="7643813" y="3338213"/>
                <a:ext cx="378886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CasellaDiTesto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813" y="3338213"/>
                <a:ext cx="378886" cy="289182"/>
              </a:xfrm>
              <a:prstGeom prst="rect">
                <a:avLst/>
              </a:prstGeom>
              <a:blipFill rotWithShape="0">
                <a:blip r:embed="rId11"/>
                <a:stretch>
                  <a:fillRect l="-14516" r="-322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Figura a mano libera 136"/>
          <p:cNvSpPr/>
          <p:nvPr/>
        </p:nvSpPr>
        <p:spPr>
          <a:xfrm>
            <a:off x="6783705" y="3262616"/>
            <a:ext cx="1346200" cy="1260475"/>
          </a:xfrm>
          <a:custGeom>
            <a:avLst/>
            <a:gdLst>
              <a:gd name="connsiteX0" fmla="*/ 0 w 1346200"/>
              <a:gd name="connsiteY0" fmla="*/ 1035050 h 1260475"/>
              <a:gd name="connsiteX1" fmla="*/ 63500 w 1346200"/>
              <a:gd name="connsiteY1" fmla="*/ 904875 h 1260475"/>
              <a:gd name="connsiteX2" fmla="*/ 117475 w 1346200"/>
              <a:gd name="connsiteY2" fmla="*/ 762000 h 1260475"/>
              <a:gd name="connsiteX3" fmla="*/ 187325 w 1346200"/>
              <a:gd name="connsiteY3" fmla="*/ 587375 h 1260475"/>
              <a:gd name="connsiteX4" fmla="*/ 244475 w 1346200"/>
              <a:gd name="connsiteY4" fmla="*/ 393700 h 1260475"/>
              <a:gd name="connsiteX5" fmla="*/ 301625 w 1346200"/>
              <a:gd name="connsiteY5" fmla="*/ 231775 h 1260475"/>
              <a:gd name="connsiteX6" fmla="*/ 342900 w 1346200"/>
              <a:gd name="connsiteY6" fmla="*/ 133350 h 1260475"/>
              <a:gd name="connsiteX7" fmla="*/ 371475 w 1346200"/>
              <a:gd name="connsiteY7" fmla="*/ 69850 h 1260475"/>
              <a:gd name="connsiteX8" fmla="*/ 403225 w 1346200"/>
              <a:gd name="connsiteY8" fmla="*/ 28575 h 1260475"/>
              <a:gd name="connsiteX9" fmla="*/ 431800 w 1346200"/>
              <a:gd name="connsiteY9" fmla="*/ 0 h 1260475"/>
              <a:gd name="connsiteX10" fmla="*/ 431800 w 1346200"/>
              <a:gd name="connsiteY10" fmla="*/ 0 h 1260475"/>
              <a:gd name="connsiteX11" fmla="*/ 469900 w 1346200"/>
              <a:gd name="connsiteY11" fmla="*/ 0 h 1260475"/>
              <a:gd name="connsiteX12" fmla="*/ 485775 w 1346200"/>
              <a:gd name="connsiteY12" fmla="*/ 25400 h 1260475"/>
              <a:gd name="connsiteX13" fmla="*/ 492125 w 1346200"/>
              <a:gd name="connsiteY13" fmla="*/ 38100 h 1260475"/>
              <a:gd name="connsiteX14" fmla="*/ 508000 w 1346200"/>
              <a:gd name="connsiteY14" fmla="*/ 60325 h 1260475"/>
              <a:gd name="connsiteX15" fmla="*/ 527050 w 1346200"/>
              <a:gd name="connsiteY15" fmla="*/ 95250 h 1260475"/>
              <a:gd name="connsiteX16" fmla="*/ 536575 w 1346200"/>
              <a:gd name="connsiteY16" fmla="*/ 117475 h 1260475"/>
              <a:gd name="connsiteX17" fmla="*/ 568325 w 1346200"/>
              <a:gd name="connsiteY17" fmla="*/ 174625 h 1260475"/>
              <a:gd name="connsiteX18" fmla="*/ 587375 w 1346200"/>
              <a:gd name="connsiteY18" fmla="*/ 225425 h 1260475"/>
              <a:gd name="connsiteX19" fmla="*/ 596900 w 1346200"/>
              <a:gd name="connsiteY19" fmla="*/ 250825 h 1260475"/>
              <a:gd name="connsiteX20" fmla="*/ 612775 w 1346200"/>
              <a:gd name="connsiteY20" fmla="*/ 304800 h 1260475"/>
              <a:gd name="connsiteX21" fmla="*/ 622300 w 1346200"/>
              <a:gd name="connsiteY21" fmla="*/ 346075 h 1260475"/>
              <a:gd name="connsiteX22" fmla="*/ 647700 w 1346200"/>
              <a:gd name="connsiteY22" fmla="*/ 428625 h 1260475"/>
              <a:gd name="connsiteX23" fmla="*/ 666750 w 1346200"/>
              <a:gd name="connsiteY23" fmla="*/ 517525 h 1260475"/>
              <a:gd name="connsiteX24" fmla="*/ 688975 w 1346200"/>
              <a:gd name="connsiteY24" fmla="*/ 587375 h 1260475"/>
              <a:gd name="connsiteX25" fmla="*/ 711200 w 1346200"/>
              <a:gd name="connsiteY25" fmla="*/ 657225 h 1260475"/>
              <a:gd name="connsiteX26" fmla="*/ 730250 w 1346200"/>
              <a:gd name="connsiteY26" fmla="*/ 736600 h 1260475"/>
              <a:gd name="connsiteX27" fmla="*/ 742950 w 1346200"/>
              <a:gd name="connsiteY27" fmla="*/ 787400 h 1260475"/>
              <a:gd name="connsiteX28" fmla="*/ 796925 w 1346200"/>
              <a:gd name="connsiteY28" fmla="*/ 923925 h 1260475"/>
              <a:gd name="connsiteX29" fmla="*/ 828675 w 1346200"/>
              <a:gd name="connsiteY29" fmla="*/ 987425 h 1260475"/>
              <a:gd name="connsiteX30" fmla="*/ 860425 w 1346200"/>
              <a:gd name="connsiteY30" fmla="*/ 1041400 h 1260475"/>
              <a:gd name="connsiteX31" fmla="*/ 885825 w 1346200"/>
              <a:gd name="connsiteY31" fmla="*/ 1082675 h 1260475"/>
              <a:gd name="connsiteX32" fmla="*/ 920750 w 1346200"/>
              <a:gd name="connsiteY32" fmla="*/ 1127125 h 1260475"/>
              <a:gd name="connsiteX33" fmla="*/ 971550 w 1346200"/>
              <a:gd name="connsiteY33" fmla="*/ 1168400 h 1260475"/>
              <a:gd name="connsiteX34" fmla="*/ 1022350 w 1346200"/>
              <a:gd name="connsiteY34" fmla="*/ 1193800 h 1260475"/>
              <a:gd name="connsiteX35" fmla="*/ 1143000 w 1346200"/>
              <a:gd name="connsiteY35" fmla="*/ 1228725 h 1260475"/>
              <a:gd name="connsiteX36" fmla="*/ 1168400 w 1346200"/>
              <a:gd name="connsiteY36" fmla="*/ 1231900 h 1260475"/>
              <a:gd name="connsiteX37" fmla="*/ 1219200 w 1346200"/>
              <a:gd name="connsiteY37" fmla="*/ 1241425 h 1260475"/>
              <a:gd name="connsiteX38" fmla="*/ 1260475 w 1346200"/>
              <a:gd name="connsiteY38" fmla="*/ 1241425 h 1260475"/>
              <a:gd name="connsiteX39" fmla="*/ 1292225 w 1346200"/>
              <a:gd name="connsiteY39" fmla="*/ 1247775 h 1260475"/>
              <a:gd name="connsiteX40" fmla="*/ 1346200 w 1346200"/>
              <a:gd name="connsiteY40" fmla="*/ 1254125 h 1260475"/>
              <a:gd name="connsiteX41" fmla="*/ 3175 w 1346200"/>
              <a:gd name="connsiteY41" fmla="*/ 1260475 h 1260475"/>
              <a:gd name="connsiteX42" fmla="*/ 0 w 1346200"/>
              <a:gd name="connsiteY42" fmla="*/ 103505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46200" h="1260475">
                <a:moveTo>
                  <a:pt x="0" y="1035050"/>
                </a:moveTo>
                <a:lnTo>
                  <a:pt x="63500" y="904875"/>
                </a:lnTo>
                <a:lnTo>
                  <a:pt x="117475" y="762000"/>
                </a:lnTo>
                <a:lnTo>
                  <a:pt x="187325" y="587375"/>
                </a:lnTo>
                <a:lnTo>
                  <a:pt x="244475" y="393700"/>
                </a:lnTo>
                <a:lnTo>
                  <a:pt x="301625" y="231775"/>
                </a:lnTo>
                <a:lnTo>
                  <a:pt x="342900" y="133350"/>
                </a:lnTo>
                <a:lnTo>
                  <a:pt x="371475" y="69850"/>
                </a:lnTo>
                <a:lnTo>
                  <a:pt x="403225" y="28575"/>
                </a:lnTo>
                <a:lnTo>
                  <a:pt x="431800" y="0"/>
                </a:lnTo>
                <a:lnTo>
                  <a:pt x="431800" y="0"/>
                </a:lnTo>
                <a:lnTo>
                  <a:pt x="469900" y="0"/>
                </a:lnTo>
                <a:lnTo>
                  <a:pt x="485775" y="25400"/>
                </a:lnTo>
                <a:lnTo>
                  <a:pt x="492125" y="38100"/>
                </a:lnTo>
                <a:lnTo>
                  <a:pt x="508000" y="60325"/>
                </a:lnTo>
                <a:lnTo>
                  <a:pt x="527050" y="95250"/>
                </a:lnTo>
                <a:lnTo>
                  <a:pt x="536575" y="117475"/>
                </a:lnTo>
                <a:lnTo>
                  <a:pt x="568325" y="174625"/>
                </a:lnTo>
                <a:lnTo>
                  <a:pt x="587375" y="225425"/>
                </a:lnTo>
                <a:lnTo>
                  <a:pt x="596900" y="250825"/>
                </a:lnTo>
                <a:lnTo>
                  <a:pt x="612775" y="304800"/>
                </a:lnTo>
                <a:lnTo>
                  <a:pt x="622300" y="346075"/>
                </a:lnTo>
                <a:lnTo>
                  <a:pt x="647700" y="428625"/>
                </a:lnTo>
                <a:lnTo>
                  <a:pt x="666750" y="517525"/>
                </a:lnTo>
                <a:lnTo>
                  <a:pt x="688975" y="587375"/>
                </a:lnTo>
                <a:lnTo>
                  <a:pt x="711200" y="657225"/>
                </a:lnTo>
                <a:lnTo>
                  <a:pt x="730250" y="736600"/>
                </a:lnTo>
                <a:lnTo>
                  <a:pt x="742950" y="787400"/>
                </a:lnTo>
                <a:lnTo>
                  <a:pt x="796925" y="923925"/>
                </a:lnTo>
                <a:lnTo>
                  <a:pt x="828675" y="987425"/>
                </a:lnTo>
                <a:lnTo>
                  <a:pt x="860425" y="1041400"/>
                </a:lnTo>
                <a:lnTo>
                  <a:pt x="885825" y="1082675"/>
                </a:lnTo>
                <a:lnTo>
                  <a:pt x="920750" y="1127125"/>
                </a:lnTo>
                <a:lnTo>
                  <a:pt x="971550" y="1168400"/>
                </a:lnTo>
                <a:lnTo>
                  <a:pt x="1022350" y="1193800"/>
                </a:lnTo>
                <a:lnTo>
                  <a:pt x="1143000" y="1228725"/>
                </a:lnTo>
                <a:lnTo>
                  <a:pt x="1168400" y="1231900"/>
                </a:lnTo>
                <a:lnTo>
                  <a:pt x="1219200" y="1241425"/>
                </a:lnTo>
                <a:lnTo>
                  <a:pt x="1260475" y="1241425"/>
                </a:lnTo>
                <a:lnTo>
                  <a:pt x="1292225" y="1247775"/>
                </a:lnTo>
                <a:lnTo>
                  <a:pt x="1346200" y="1254125"/>
                </a:lnTo>
                <a:lnTo>
                  <a:pt x="3175" y="1260475"/>
                </a:lnTo>
                <a:cubicBezTo>
                  <a:pt x="2117" y="1191683"/>
                  <a:pt x="1058" y="1122892"/>
                  <a:pt x="0" y="1035050"/>
                </a:cubicBezTo>
                <a:close/>
              </a:path>
            </a:pathLst>
          </a:custGeom>
          <a:pattFill prst="wdUpDiag">
            <a:fgClr>
              <a:schemeClr val="tx1"/>
            </a:fgClr>
            <a:bgClr>
              <a:srgbClr val="9DD79D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Connettore 2 138"/>
          <p:cNvCxnSpPr>
            <a:stCxn id="136" idx="2"/>
          </p:cNvCxnSpPr>
          <p:nvPr/>
        </p:nvCxnSpPr>
        <p:spPr>
          <a:xfrm flipH="1">
            <a:off x="7360471" y="3627395"/>
            <a:ext cx="472785" cy="333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ttangolo 140"/>
              <p:cNvSpPr/>
              <p:nvPr/>
            </p:nvSpPr>
            <p:spPr>
              <a:xfrm>
                <a:off x="6692698" y="2405867"/>
                <a:ext cx="625108" cy="413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1" name="Rettangolo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98" y="2405867"/>
                <a:ext cx="625108" cy="41351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Connettore 2 142"/>
          <p:cNvCxnSpPr/>
          <p:nvPr/>
        </p:nvCxnSpPr>
        <p:spPr>
          <a:xfrm>
            <a:off x="6581869" y="2860629"/>
            <a:ext cx="398353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985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Cascade (hints)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</p:spPr>
            <p:txBody>
              <a:bodyPr/>
              <a:lstStyle/>
              <a:p>
                <a:pPr marL="274320" lvl="1" indent="-274320">
                  <a:buSzPct val="95000"/>
                  <a:buFont typeface="Wingdings 2"/>
                  <a:buChar char=""/>
                </a:pPr>
                <a:r>
                  <a:rPr lang="en-US" sz="2000" spc="-20" dirty="0"/>
                  <a:t>new weak learners are added until the </a:t>
                </a:r>
                <a:r>
                  <a:rPr lang="en-US" sz="2000" b="1" spc="-20" dirty="0"/>
                  <a:t>desired false positive rate </a:t>
                </a:r>
                <a14:m>
                  <m:oMath xmlns:m="http://schemas.openxmlformats.org/officeDocument/2006/math">
                    <m:r>
                      <a:rPr lang="en-US" sz="2000" b="0" i="1" spc="-2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spc="-20" dirty="0"/>
                  <a:t> is not met on the validation set or, if this does not happen, an </a:t>
                </a:r>
                <a:r>
                  <a:rPr lang="en-US" sz="2000" b="1" spc="-20" dirty="0"/>
                  <a:t>early stopping </a:t>
                </a:r>
                <a:r>
                  <a:rPr lang="en-US" sz="2000" spc="-20" dirty="0"/>
                  <a:t>rule is applied</a:t>
                </a:r>
                <a:endParaRPr lang="en-US" dirty="0"/>
              </a:p>
            </p:txBody>
          </p:sp>
        </mc:Choice>
        <mc:Fallback xmlns="">
          <p:sp>
            <p:nvSpPr>
              <p:cNvPr id="4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Gruppo 83"/>
          <p:cNvGrpSpPr/>
          <p:nvPr/>
        </p:nvGrpSpPr>
        <p:grpSpPr>
          <a:xfrm>
            <a:off x="1115969" y="1823668"/>
            <a:ext cx="7051332" cy="3058523"/>
            <a:chOff x="1116663" y="1006649"/>
            <a:chExt cx="7051332" cy="3058523"/>
          </a:xfrm>
        </p:grpSpPr>
        <p:sp>
          <p:nvSpPr>
            <p:cNvPr id="85" name="Rettangolo 28"/>
            <p:cNvSpPr/>
            <p:nvPr/>
          </p:nvSpPr>
          <p:spPr>
            <a:xfrm>
              <a:off x="3308779" y="2656380"/>
              <a:ext cx="1670246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86" name="Disco magnetico 85"/>
            <p:cNvSpPr/>
            <p:nvPr/>
          </p:nvSpPr>
          <p:spPr>
            <a:xfrm>
              <a:off x="1661453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7" name="Disco magnetico 86"/>
            <p:cNvSpPr/>
            <p:nvPr/>
          </p:nvSpPr>
          <p:spPr>
            <a:xfrm>
              <a:off x="3761262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8" name="Disco magnetico 87"/>
            <p:cNvSpPr/>
            <p:nvPr/>
          </p:nvSpPr>
          <p:spPr>
            <a:xfrm>
              <a:off x="5480603" y="2877597"/>
              <a:ext cx="2687392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9" name="Segnaposto contenuto 2"/>
            <p:cNvSpPr txBox="1">
              <a:spLocks/>
            </p:cNvSpPr>
            <p:nvPr/>
          </p:nvSpPr>
          <p:spPr>
            <a:xfrm>
              <a:off x="1116663" y="3709247"/>
              <a:ext cx="1835375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Training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90" name="Segnaposto contenuto 2"/>
            <p:cNvSpPr txBox="1">
              <a:spLocks/>
            </p:cNvSpPr>
            <p:nvPr/>
          </p:nvSpPr>
          <p:spPr>
            <a:xfrm>
              <a:off x="3289338" y="3709852"/>
              <a:ext cx="1697557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Validation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91" name="Segnaposto contenuto 2"/>
            <p:cNvSpPr txBox="1">
              <a:spLocks/>
            </p:cNvSpPr>
            <p:nvPr/>
          </p:nvSpPr>
          <p:spPr>
            <a:xfrm>
              <a:off x="5480603" y="3643261"/>
              <a:ext cx="2687392" cy="42191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Pool of negative samples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92" name="Rettangolo con angoli arrotondati sullo stesso lato 91"/>
            <p:cNvSpPr/>
            <p:nvPr/>
          </p:nvSpPr>
          <p:spPr>
            <a:xfrm rot="5400000">
              <a:off x="6752436" y="2116634"/>
              <a:ext cx="171630" cy="249206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3" name="Rettangolo con angoli arrotondati sullo stesso lato 92"/>
            <p:cNvSpPr/>
            <p:nvPr/>
          </p:nvSpPr>
          <p:spPr>
            <a:xfrm rot="5400000">
              <a:off x="2012065" y="309661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4" name="Rettangolo con angoli arrotondati sullo stesso lato 93"/>
            <p:cNvSpPr/>
            <p:nvPr/>
          </p:nvSpPr>
          <p:spPr>
            <a:xfrm rot="5400000">
              <a:off x="1796345" y="315381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5" name="Rettangolo con angoli arrotondati sullo stesso lato 94"/>
            <p:cNvSpPr/>
            <p:nvPr/>
          </p:nvSpPr>
          <p:spPr>
            <a:xfrm rot="5400000">
              <a:off x="4101501" y="310737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6" name="Rettangolo con angoli arrotondati sullo stesso lato 95"/>
            <p:cNvSpPr/>
            <p:nvPr/>
          </p:nvSpPr>
          <p:spPr>
            <a:xfrm rot="5400000">
              <a:off x="3885781" y="316457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ttangolo arrotondato 96"/>
                <p:cNvSpPr/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gradFill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8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0"/>
                </a:grad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 dirty="0" err="1">
                      <a:solidFill>
                        <a:sysClr val="window" lastClr="FFFFFF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</a:t>
                  </a:r>
                  <a:r>
                    <a:rPr lang="en-US" sz="1600" kern="0" dirty="0">
                      <a:solidFill>
                        <a:sysClr val="window" lastClr="FFFFFF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ysClr val="window" lastClr="FFFFFF"/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48" name="Rettangolo arrotondato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3"/>
                  <a:stretch>
                    <a:fillRect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ttangolo arrotondato 97"/>
                <p:cNvSpPr/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50" name="Rettangolo arrotondato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4"/>
                  <a:stretch>
                    <a:fillRect/>
                  </a:stretch>
                </a:blip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9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8" r="55476"/>
            <a:stretch/>
          </p:blipFill>
          <p:spPr bwMode="auto">
            <a:xfrm>
              <a:off x="1525967" y="1770114"/>
              <a:ext cx="692769" cy="3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0" name="Connettore 1 99"/>
            <p:cNvCxnSpPr/>
            <p:nvPr/>
          </p:nvCxnSpPr>
          <p:spPr>
            <a:xfrm flipV="1">
              <a:off x="1903037" y="1770115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ccia a destra 100"/>
            <p:cNvSpPr/>
            <p:nvPr/>
          </p:nvSpPr>
          <p:spPr>
            <a:xfrm rot="10800000" flipH="1">
              <a:off x="2825558" y="1537186"/>
              <a:ext cx="252959" cy="287928"/>
            </a:xfrm>
            <a:prstGeom prst="rightArrow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2" name="Rettangolo 101"/>
            <p:cNvSpPr/>
            <p:nvPr/>
          </p:nvSpPr>
          <p:spPr>
            <a:xfrm rot="10800000" flipH="1">
              <a:off x="2769028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3" name="Rettangolo 102"/>
            <p:cNvSpPr/>
            <p:nvPr/>
          </p:nvSpPr>
          <p:spPr>
            <a:xfrm rot="10800000" flipH="1">
              <a:off x="2709205" y="1608277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4" name="Rettangolo 103"/>
            <p:cNvSpPr/>
            <p:nvPr/>
          </p:nvSpPr>
          <p:spPr>
            <a:xfrm rot="10800000" flipH="1">
              <a:off x="2652252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105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44686"/>
            <a:stretch/>
          </p:blipFill>
          <p:spPr bwMode="auto">
            <a:xfrm>
              <a:off x="3393569" y="1779324"/>
              <a:ext cx="592125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6" name="Connettore 1 105"/>
            <p:cNvCxnSpPr/>
            <p:nvPr/>
          </p:nvCxnSpPr>
          <p:spPr>
            <a:xfrm flipV="1">
              <a:off x="3680316" y="1776208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/>
          </p:nvCxnSpPr>
          <p:spPr>
            <a:xfrm flipV="1">
              <a:off x="4313152" y="1776206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14" r="41748"/>
            <a:stretch/>
          </p:blipFill>
          <p:spPr bwMode="auto">
            <a:xfrm>
              <a:off x="3985694" y="1779324"/>
              <a:ext cx="327457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9" name="Connettore 1 108"/>
            <p:cNvCxnSpPr/>
            <p:nvPr/>
          </p:nvCxnSpPr>
          <p:spPr>
            <a:xfrm flipV="1">
              <a:off x="3985694" y="1776207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2 80"/>
            <p:cNvCxnSpPr/>
            <p:nvPr/>
          </p:nvCxnSpPr>
          <p:spPr>
            <a:xfrm flipH="1">
              <a:off x="4147422" y="2436707"/>
              <a:ext cx="4208" cy="21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Segnaposto contenuto 2"/>
                <p:cNvSpPr txBox="1">
                  <a:spLocks/>
                </p:cNvSpPr>
                <p:nvPr/>
              </p:nvSpPr>
              <p:spPr>
                <a:xfrm>
                  <a:off x="2890571" y="2156996"/>
                  <a:ext cx="2513702" cy="3416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vert="horz" lIns="0" tIns="0" rIns="0" bIns="0" anchor="ctr" anchorCtr="0">
                  <a:noAutofit/>
                </a:bodyPr>
                <a:lstStyle>
                  <a:lvl1pPr marL="274320" indent="-274320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95000"/>
                    <a:buFont typeface="Wingdings 2"/>
                    <a:buChar char=""/>
                    <a:defRPr kumimoji="0"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40080" indent="-246888" algn="l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/>
                    <a:buChar char=""/>
                    <a:defRPr kumimoji="0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-246888" algn="l" rtl="0" eaLnBrk="1" latinLnBrk="0" hangingPunct="1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/>
                    <a:buChar char=""/>
                    <a:defRPr kumimoji="0"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8720" indent="-210312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63040" indent="-210312" algn="l" rtl="0" eaLnBrk="1" latinLnBrk="0" hangingPunct="1">
                    <a:spcBef>
                      <a:spcPct val="20000"/>
                    </a:spcBef>
                    <a:buClr>
                      <a:schemeClr val="accent4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37360" indent="-210312" algn="l" rtl="0" eaLnBrk="1" latinLnBrk="0" hangingPunct="1">
                    <a:spcBef>
                      <a:spcPct val="20000"/>
                    </a:spcBef>
                    <a:buClr>
                      <a:schemeClr val="accent5"/>
                    </a:buClr>
                    <a:buSzPct val="80000"/>
                    <a:buFont typeface="Wingdings 2"/>
                    <a:buChar char=""/>
                    <a:defRPr kumimoji="0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20240" indent="-182880" algn="l" rtl="0" eaLnBrk="1" latinLnBrk="0" hangingPunct="1">
                    <a:spcBef>
                      <a:spcPct val="20000"/>
                    </a:spcBef>
                    <a:buClr>
                      <a:schemeClr val="accent6"/>
                    </a:buClr>
                    <a:buSzPct val="80000"/>
                    <a:buFont typeface="Wingdings 2"/>
                    <a:buChar char=""/>
                    <a:defRPr kumimoji="0" sz="16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9456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kumimoji="0"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6888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FontTx/>
                    <a:buChar char="•"/>
                    <a:defRPr kumimoji="0" sz="14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  <a:buClr>
                      <a:srgbClr val="008EC4"/>
                    </a:buClr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𝑡</m:t>
                          </m:r>
                        </m:sub>
                      </m:sSub>
                      <m:r>
                        <a:rPr lang="it-IT" sz="14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/>
                        </a:rPr>
                        <m:t>𝑓</m:t>
                      </m:r>
                      <m:r>
                        <a:rPr lang="it-IT" sz="14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/>
                        </a:rPr>
                        <m:t>? </m:t>
                      </m:r>
                    </m:oMath>
                  </a14:m>
                  <a:r>
                    <a:rPr lang="en-US" sz="1400" i="1" dirty="0"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is evaluated on</a:t>
                  </a:r>
                </a:p>
              </p:txBody>
            </p:sp>
          </mc:Choice>
          <mc:Fallback xmlns="">
            <p:sp>
              <p:nvSpPr>
                <p:cNvPr id="63" name="Segnaposto contenu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0571" y="2156996"/>
                  <a:ext cx="2513702" cy="34163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286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2" name="Gruppo 111"/>
          <p:cNvGrpSpPr/>
          <p:nvPr/>
        </p:nvGrpSpPr>
        <p:grpSpPr>
          <a:xfrm>
            <a:off x="5175711" y="1867669"/>
            <a:ext cx="3542987" cy="1039671"/>
            <a:chOff x="5175711" y="1867669"/>
            <a:chExt cx="3542987" cy="103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Segnaposto contenuto 2"/>
                <p:cNvSpPr txBox="1">
                  <a:spLocks/>
                </p:cNvSpPr>
                <p:nvPr/>
              </p:nvSpPr>
              <p:spPr>
                <a:xfrm>
                  <a:off x="5341797" y="2117204"/>
                  <a:ext cx="3376901" cy="79013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txBody>
                <a:bodyPr vert="horz" lIns="180000" tIns="36000" rIns="180000" bIns="0" anchor="ctr" anchorCtr="0">
                  <a:noAutofit/>
                </a:bodyPr>
                <a:lstStyle>
                  <a:lvl1pPr marL="274320" indent="-274320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95000"/>
                    <a:buFont typeface="Wingdings 2"/>
                    <a:buChar char=""/>
                    <a:defRPr kumimoji="0"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40080" indent="-246888" algn="l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/>
                    <a:buChar char=""/>
                    <a:defRPr kumimoji="0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-246888" algn="l" rtl="0" eaLnBrk="1" latinLnBrk="0" hangingPunct="1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/>
                    <a:buChar char=""/>
                    <a:defRPr kumimoji="0"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8720" indent="-210312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63040" indent="-210312" algn="l" rtl="0" eaLnBrk="1" latinLnBrk="0" hangingPunct="1">
                    <a:spcBef>
                      <a:spcPct val="20000"/>
                    </a:spcBef>
                    <a:buClr>
                      <a:schemeClr val="accent4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37360" indent="-210312" algn="l" rtl="0" eaLnBrk="1" latinLnBrk="0" hangingPunct="1">
                    <a:spcBef>
                      <a:spcPct val="20000"/>
                    </a:spcBef>
                    <a:buClr>
                      <a:schemeClr val="accent5"/>
                    </a:buClr>
                    <a:buSzPct val="80000"/>
                    <a:buFont typeface="Wingdings 2"/>
                    <a:buChar char=""/>
                    <a:defRPr kumimoji="0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20240" indent="-182880" algn="l" rtl="0" eaLnBrk="1" latinLnBrk="0" hangingPunct="1">
                    <a:spcBef>
                      <a:spcPct val="20000"/>
                    </a:spcBef>
                    <a:buClr>
                      <a:schemeClr val="accent6"/>
                    </a:buClr>
                    <a:buSzPct val="80000"/>
                    <a:buFont typeface="Wingdings 2"/>
                    <a:buChar char=""/>
                    <a:defRPr kumimoji="0" sz="16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9456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kumimoji="0"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6888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FontTx/>
                    <a:buChar char="•"/>
                    <a:defRPr kumimoji="0" sz="14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 algn="just">
                    <a:spcBef>
                      <a:spcPts val="0"/>
                    </a:spcBef>
                    <a:buClr>
                      <a:srgbClr val="008EC4"/>
                    </a:buClr>
                    <a:buSzPct val="95000"/>
                    <a:buNone/>
                  </a:pPr>
                  <a:r>
                    <a:rPr lang="en-US" sz="1800"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possible </a:t>
                  </a:r>
                  <a:r>
                    <a:rPr lang="en-US" sz="1800" b="1"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overfitting</a:t>
                  </a:r>
                  <a:r>
                    <a:rPr lang="en-US" sz="1800"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 if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sz="1800"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 reaches a </a:t>
                  </a:r>
                  <a:r>
                    <a:rPr lang="en-US" sz="1800" b="1">
                      <a:solidFill>
                        <a:srgbClr val="236BAD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plateau</a:t>
                  </a:r>
                  <a:r>
                    <a:rPr lang="en-US" sz="1800"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 and never reaches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sz="1800"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 </a:t>
                  </a:r>
                  <a:endParaRPr lang="en-US" sz="1800" b="1" dirty="0"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70" name="Segnaposto contenu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1797" y="2117204"/>
                  <a:ext cx="3376901" cy="7901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6818"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4" name="Immagine 1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711" y="1867669"/>
              <a:ext cx="415814" cy="415814"/>
            </a:xfrm>
            <a:prstGeom prst="rect">
              <a:avLst/>
            </a:prstGeom>
          </p:spPr>
        </p:pic>
      </p:grpSp>
      <p:grpSp>
        <p:nvGrpSpPr>
          <p:cNvPr id="115" name="Gruppo 114"/>
          <p:cNvGrpSpPr/>
          <p:nvPr/>
        </p:nvGrpSpPr>
        <p:grpSpPr>
          <a:xfrm>
            <a:off x="5114076" y="2986210"/>
            <a:ext cx="3989555" cy="2017938"/>
            <a:chOff x="5114076" y="2986210"/>
            <a:chExt cx="3989555" cy="2017938"/>
          </a:xfrm>
        </p:grpSpPr>
        <p:grpSp>
          <p:nvGrpSpPr>
            <p:cNvPr id="116" name="Gruppo 115"/>
            <p:cNvGrpSpPr/>
            <p:nvPr/>
          </p:nvGrpSpPr>
          <p:grpSpPr>
            <a:xfrm>
              <a:off x="5114076" y="2986210"/>
              <a:ext cx="3989555" cy="2017938"/>
              <a:chOff x="5114076" y="2986210"/>
              <a:chExt cx="3989555" cy="2017938"/>
            </a:xfrm>
          </p:grpSpPr>
          <p:grpSp>
            <p:nvGrpSpPr>
              <p:cNvPr id="118" name="Gruppo 117"/>
              <p:cNvGrpSpPr/>
              <p:nvPr/>
            </p:nvGrpSpPr>
            <p:grpSpPr>
              <a:xfrm>
                <a:off x="5114076" y="2986210"/>
                <a:ext cx="3989555" cy="2017938"/>
                <a:chOff x="5114076" y="2986210"/>
                <a:chExt cx="3989555" cy="2017938"/>
              </a:xfrm>
            </p:grpSpPr>
            <p:pic>
              <p:nvPicPr>
                <p:cNvPr id="120" name="Immagine 119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4076" y="2986210"/>
                  <a:ext cx="3989555" cy="2017938"/>
                </a:xfrm>
                <a:prstGeom prst="rect">
                  <a:avLst/>
                </a:prstGeom>
              </p:spPr>
            </p:pic>
            <p:cxnSp>
              <p:nvCxnSpPr>
                <p:cNvPr id="121" name="Connettore 2 120"/>
                <p:cNvCxnSpPr/>
                <p:nvPr/>
              </p:nvCxnSpPr>
              <p:spPr>
                <a:xfrm>
                  <a:off x="5767099" y="3172755"/>
                  <a:ext cx="157362" cy="697495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nettore 2 121"/>
                <p:cNvCxnSpPr/>
                <p:nvPr/>
              </p:nvCxnSpPr>
              <p:spPr>
                <a:xfrm>
                  <a:off x="6005269" y="3908528"/>
                  <a:ext cx="697496" cy="376309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Connettore 2 122"/>
                <p:cNvCxnSpPr/>
                <p:nvPr/>
              </p:nvCxnSpPr>
              <p:spPr>
                <a:xfrm>
                  <a:off x="6749548" y="4299639"/>
                  <a:ext cx="1939379" cy="10760"/>
                </a:xfrm>
                <a:prstGeom prst="straightConnector1">
                  <a:avLst/>
                </a:prstGeom>
                <a:ln w="28575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4" name="Segnaposto contenuto 2"/>
                <p:cNvSpPr txBox="1">
                  <a:spLocks/>
                </p:cNvSpPr>
                <p:nvPr/>
              </p:nvSpPr>
              <p:spPr>
                <a:xfrm>
                  <a:off x="7132321" y="3996005"/>
                  <a:ext cx="1105788" cy="260611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  <a:effectLst/>
              </p:spPr>
              <p:txBody>
                <a:bodyPr vert="horz" lIns="180000" tIns="36000" rIns="180000" bIns="0" anchor="ctr" anchorCtr="0">
                  <a:noAutofit/>
                </a:bodyPr>
                <a:lstStyle>
                  <a:lvl1pPr marL="274320" indent="-274320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95000"/>
                    <a:buFont typeface="Wingdings 2"/>
                    <a:buChar char=""/>
                    <a:defRPr kumimoji="0"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40080" indent="-246888" algn="l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/>
                    <a:buChar char=""/>
                    <a:defRPr kumimoji="0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-246888" algn="l" rtl="0" eaLnBrk="1" latinLnBrk="0" hangingPunct="1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/>
                    <a:buChar char=""/>
                    <a:defRPr kumimoji="0"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8720" indent="-210312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63040" indent="-210312" algn="l" rtl="0" eaLnBrk="1" latinLnBrk="0" hangingPunct="1">
                    <a:spcBef>
                      <a:spcPct val="20000"/>
                    </a:spcBef>
                    <a:buClr>
                      <a:schemeClr val="accent4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37360" indent="-210312" algn="l" rtl="0" eaLnBrk="1" latinLnBrk="0" hangingPunct="1">
                    <a:spcBef>
                      <a:spcPct val="20000"/>
                    </a:spcBef>
                    <a:buClr>
                      <a:schemeClr val="accent5"/>
                    </a:buClr>
                    <a:buSzPct val="80000"/>
                    <a:buFont typeface="Wingdings 2"/>
                    <a:buChar char=""/>
                    <a:defRPr kumimoji="0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20240" indent="-182880" algn="l" rtl="0" eaLnBrk="1" latinLnBrk="0" hangingPunct="1">
                    <a:spcBef>
                      <a:spcPct val="20000"/>
                    </a:spcBef>
                    <a:buClr>
                      <a:schemeClr val="accent6"/>
                    </a:buClr>
                    <a:buSzPct val="80000"/>
                    <a:buFont typeface="Wingdings 2"/>
                    <a:buChar char=""/>
                    <a:defRPr kumimoji="0" sz="16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9456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kumimoji="0"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6888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FontTx/>
                    <a:buChar char="•"/>
                    <a:defRPr kumimoji="0" sz="14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1" indent="0" algn="just">
                    <a:spcBef>
                      <a:spcPts val="0"/>
                    </a:spcBef>
                    <a:buClr>
                      <a:srgbClr val="008EC4"/>
                    </a:buClr>
                    <a:buSzPct val="95000"/>
                    <a:buNone/>
                  </a:pPr>
                  <a:r>
                    <a:rPr lang="en-US" sz="1800" b="1">
                      <a:solidFill>
                        <a:srgbClr val="236BAD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plateau</a:t>
                  </a:r>
                  <a:endParaRPr lang="en-US" sz="1800" b="1" dirty="0">
                    <a:solidFill>
                      <a:srgbClr val="236BAD"/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p:grpSp>
          <p:cxnSp>
            <p:nvCxnSpPr>
              <p:cNvPr id="119" name="Connettore 1 118"/>
              <p:cNvCxnSpPr/>
              <p:nvPr/>
            </p:nvCxnSpPr>
            <p:spPr>
              <a:xfrm flipV="1">
                <a:off x="6717126" y="3101889"/>
                <a:ext cx="0" cy="1536722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ttangolo 116"/>
                <p:cNvSpPr/>
                <p:nvPr/>
              </p:nvSpPr>
              <p:spPr>
                <a:xfrm>
                  <a:off x="5605544" y="4330834"/>
                  <a:ext cx="79945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lvl="1" indent="0" algn="just">
                    <a:spcBef>
                      <a:spcPts val="0"/>
                    </a:spcBef>
                    <a:buClr>
                      <a:srgbClr val="008EC4"/>
                    </a:buClr>
                    <a:buSzPct val="9500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=0.3</m:t>
                        </m:r>
                      </m:oMath>
                    </m:oMathPara>
                  </a14:m>
                  <a:endParaRPr lang="en-US" sz="1400" dirty="0"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84" name="Rettangolo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544" y="4330834"/>
                  <a:ext cx="799450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356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Cascade (hints)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</p:spPr>
            <p:txBody>
              <a:bodyPr/>
              <a:lstStyle/>
              <a:p>
                <a:pPr marL="274320" lvl="1" indent="-274320">
                  <a:buSzPct val="95000"/>
                  <a:buFont typeface="Wingdings 2"/>
                  <a:buChar char=""/>
                </a:pPr>
                <a:r>
                  <a:rPr lang="en-US" sz="2000" dirty="0"/>
                  <a:t>once </a:t>
                </a:r>
                <a:r>
                  <a:rPr lang="en-US" sz="2000" b="1" dirty="0"/>
                  <a:t>trained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applied to all the samples in the three sets and the </a:t>
                </a:r>
                <a:r>
                  <a:rPr lang="en-US" sz="2000" b="1" dirty="0"/>
                  <a:t>correctly classified negative </a:t>
                </a:r>
                <a:r>
                  <a:rPr lang="en-US" sz="2000" dirty="0"/>
                  <a:t>samples are </a:t>
                </a:r>
                <a:r>
                  <a:rPr lang="en-US" sz="2000" b="1" dirty="0"/>
                  <a:t>discarded</a:t>
                </a:r>
                <a:r>
                  <a:rPr lang="en-US" sz="2000" dirty="0"/>
                  <a:t> (       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4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448468"/>
              </a:xfrm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/>
          <p:cNvGrpSpPr/>
          <p:nvPr/>
        </p:nvGrpSpPr>
        <p:grpSpPr>
          <a:xfrm>
            <a:off x="1115969" y="1823227"/>
            <a:ext cx="7169579" cy="3058523"/>
            <a:chOff x="1116663" y="1006649"/>
            <a:chExt cx="7169579" cy="3058523"/>
          </a:xfrm>
        </p:grpSpPr>
        <p:sp>
          <p:nvSpPr>
            <p:cNvPr id="6" name="Rettangolo 28"/>
            <p:cNvSpPr/>
            <p:nvPr/>
          </p:nvSpPr>
          <p:spPr>
            <a:xfrm>
              <a:off x="1205797" y="2656380"/>
              <a:ext cx="1670246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7" name="Rettangolo 28"/>
            <p:cNvSpPr/>
            <p:nvPr/>
          </p:nvSpPr>
          <p:spPr>
            <a:xfrm>
              <a:off x="5347787" y="2656380"/>
              <a:ext cx="2938455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8" name="Rettangolo 28"/>
            <p:cNvSpPr/>
            <p:nvPr/>
          </p:nvSpPr>
          <p:spPr>
            <a:xfrm>
              <a:off x="3308779" y="2656380"/>
              <a:ext cx="1670246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1661453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" name="Disco magnetico 9"/>
            <p:cNvSpPr/>
            <p:nvPr/>
          </p:nvSpPr>
          <p:spPr>
            <a:xfrm>
              <a:off x="3761262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" name="Disco magnetico 10"/>
            <p:cNvSpPr/>
            <p:nvPr/>
          </p:nvSpPr>
          <p:spPr>
            <a:xfrm>
              <a:off x="5480603" y="2877597"/>
              <a:ext cx="2687392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2" name="Segnaposto contenuto 2"/>
            <p:cNvSpPr txBox="1">
              <a:spLocks/>
            </p:cNvSpPr>
            <p:nvPr/>
          </p:nvSpPr>
          <p:spPr>
            <a:xfrm>
              <a:off x="1116663" y="3709247"/>
              <a:ext cx="1835375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Training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13" name="Segnaposto contenuto 2"/>
            <p:cNvSpPr txBox="1">
              <a:spLocks/>
            </p:cNvSpPr>
            <p:nvPr/>
          </p:nvSpPr>
          <p:spPr>
            <a:xfrm>
              <a:off x="3289338" y="3709852"/>
              <a:ext cx="1697557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Validation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14" name="Segnaposto contenuto 2"/>
            <p:cNvSpPr txBox="1">
              <a:spLocks/>
            </p:cNvSpPr>
            <p:nvPr/>
          </p:nvSpPr>
          <p:spPr>
            <a:xfrm>
              <a:off x="5480603" y="3643261"/>
              <a:ext cx="2687392" cy="42191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Pool of negative samples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15" name="Rettangolo con angoli arrotondati sullo stesso lato 14"/>
            <p:cNvSpPr/>
            <p:nvPr/>
          </p:nvSpPr>
          <p:spPr>
            <a:xfrm rot="5400000">
              <a:off x="6752436" y="2116634"/>
              <a:ext cx="171630" cy="249206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6" name="Rettangolo con angoli arrotondati sullo stesso lato 15"/>
            <p:cNvSpPr/>
            <p:nvPr/>
          </p:nvSpPr>
          <p:spPr>
            <a:xfrm rot="5400000">
              <a:off x="2012065" y="309661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7" name="Rettangolo con angoli arrotondati sullo stesso lato 16"/>
            <p:cNvSpPr/>
            <p:nvPr/>
          </p:nvSpPr>
          <p:spPr>
            <a:xfrm rot="5400000">
              <a:off x="1796345" y="315381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8" name="Rettangolo con angoli arrotondati sullo stesso lato 17"/>
            <p:cNvSpPr/>
            <p:nvPr/>
          </p:nvSpPr>
          <p:spPr>
            <a:xfrm rot="5400000">
              <a:off x="4101501" y="310737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9" name="Rettangolo con angoli arrotondati sullo stesso lato 18"/>
            <p:cNvSpPr/>
            <p:nvPr/>
          </p:nvSpPr>
          <p:spPr>
            <a:xfrm rot="5400000">
              <a:off x="3885781" y="316457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ttangolo arrotondato 19"/>
                <p:cNvSpPr/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gradFill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8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0"/>
                </a:grad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>
                      <a:solidFill>
                        <a:sysClr val="window" lastClr="FFFFFF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ysClr val="window" lastClr="FFFFFF"/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119" name="Rettangolo arrotondato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3"/>
                  <a:stretch>
                    <a:fillRect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ttangolo arrotondato 20"/>
                <p:cNvSpPr/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121" name="Rettangolo arrotondato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4"/>
                  <a:stretch>
                    <a:fillRect/>
                  </a:stretch>
                </a:blip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8" r="55476"/>
            <a:stretch/>
          </p:blipFill>
          <p:spPr bwMode="auto">
            <a:xfrm>
              <a:off x="1525967" y="1770114"/>
              <a:ext cx="692769" cy="3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Connettore 1 22"/>
            <p:cNvCxnSpPr/>
            <p:nvPr/>
          </p:nvCxnSpPr>
          <p:spPr>
            <a:xfrm flipV="1">
              <a:off x="1903037" y="1770115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ccia a destra 23"/>
            <p:cNvSpPr/>
            <p:nvPr/>
          </p:nvSpPr>
          <p:spPr>
            <a:xfrm rot="10800000" flipH="1">
              <a:off x="2825558" y="1537186"/>
              <a:ext cx="252959" cy="287928"/>
            </a:xfrm>
            <a:prstGeom prst="rightArrow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5" name="Rettangolo 24"/>
            <p:cNvSpPr/>
            <p:nvPr/>
          </p:nvSpPr>
          <p:spPr>
            <a:xfrm rot="10800000" flipH="1">
              <a:off x="2769028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6" name="Rettangolo 25"/>
            <p:cNvSpPr/>
            <p:nvPr/>
          </p:nvSpPr>
          <p:spPr>
            <a:xfrm rot="10800000" flipH="1">
              <a:off x="2709205" y="1608277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7" name="Rettangolo 26"/>
            <p:cNvSpPr/>
            <p:nvPr/>
          </p:nvSpPr>
          <p:spPr>
            <a:xfrm rot="10800000" flipH="1">
              <a:off x="2652252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28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44686"/>
            <a:stretch/>
          </p:blipFill>
          <p:spPr bwMode="auto">
            <a:xfrm>
              <a:off x="3393569" y="1779324"/>
              <a:ext cx="592125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Connettore 1 28"/>
            <p:cNvCxnSpPr/>
            <p:nvPr/>
          </p:nvCxnSpPr>
          <p:spPr>
            <a:xfrm flipV="1">
              <a:off x="3680316" y="1776208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 flipV="1">
              <a:off x="4313152" y="1776206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14" r="41748"/>
            <a:stretch/>
          </p:blipFill>
          <p:spPr bwMode="auto">
            <a:xfrm>
              <a:off x="3985694" y="1779324"/>
              <a:ext cx="327457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Connettore 1 31"/>
            <p:cNvCxnSpPr/>
            <p:nvPr/>
          </p:nvCxnSpPr>
          <p:spPr>
            <a:xfrm flipV="1">
              <a:off x="3985694" y="1776207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00" r="36070"/>
            <a:stretch/>
          </p:blipFill>
          <p:spPr bwMode="auto">
            <a:xfrm>
              <a:off x="4322085" y="1778860"/>
              <a:ext cx="571570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Connettore 1 33"/>
            <p:cNvCxnSpPr/>
            <p:nvPr/>
          </p:nvCxnSpPr>
          <p:spPr>
            <a:xfrm flipV="1">
              <a:off x="4613232" y="1776205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ttangolo con angoli arrotondati sullo stesso lato 34"/>
            <p:cNvSpPr/>
            <p:nvPr/>
          </p:nvSpPr>
          <p:spPr>
            <a:xfrm rot="5400000">
              <a:off x="2111195" y="3194890"/>
              <a:ext cx="84960" cy="437664"/>
            </a:xfrm>
            <a:prstGeom prst="round2SameRect">
              <a:avLst>
                <a:gd name="adj1" fmla="val 50000"/>
                <a:gd name="adj2" fmla="val 0"/>
              </a:avLst>
            </a:prstGeom>
            <a:pattFill prst="dkUpDiag">
              <a:fgClr>
                <a:srgbClr val="FF0000"/>
              </a:fgClr>
              <a:bgClr>
                <a:schemeClr val="bg1"/>
              </a:bgClr>
            </a:patt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6" name="Rettangolo con angoli arrotondati sullo stesso lato 35"/>
            <p:cNvSpPr/>
            <p:nvPr/>
          </p:nvSpPr>
          <p:spPr>
            <a:xfrm rot="5400000">
              <a:off x="4208458" y="3197820"/>
              <a:ext cx="85816" cy="454181"/>
            </a:xfrm>
            <a:prstGeom prst="round2SameRect">
              <a:avLst>
                <a:gd name="adj1" fmla="val 50000"/>
                <a:gd name="adj2" fmla="val 0"/>
              </a:avLst>
            </a:prstGeom>
            <a:pattFill prst="dkUpDiag">
              <a:fgClr>
                <a:srgbClr val="FF0000"/>
              </a:fgClr>
              <a:bgClr>
                <a:schemeClr val="bg1"/>
              </a:bgClr>
            </a:patt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7" name="Rettangolo con angoli arrotondati sullo stesso lato 36"/>
            <p:cNvSpPr/>
            <p:nvPr/>
          </p:nvSpPr>
          <p:spPr>
            <a:xfrm rot="5400000">
              <a:off x="7161286" y="2525487"/>
              <a:ext cx="171632" cy="1674361"/>
            </a:xfrm>
            <a:prstGeom prst="round2SameRect">
              <a:avLst>
                <a:gd name="adj1" fmla="val 50000"/>
                <a:gd name="adj2" fmla="val 0"/>
              </a:avLst>
            </a:prstGeom>
            <a:pattFill prst="dkUpDiag">
              <a:fgClr>
                <a:srgbClr val="FF0000"/>
              </a:fgClr>
              <a:bgClr>
                <a:schemeClr val="bg1"/>
              </a:bgClr>
            </a:patt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38" name="Segnaposto contenuto 2"/>
            <p:cNvSpPr txBox="1">
              <a:spLocks/>
            </p:cNvSpPr>
            <p:nvPr/>
          </p:nvSpPr>
          <p:spPr>
            <a:xfrm>
              <a:off x="3289338" y="2153322"/>
              <a:ext cx="1669826" cy="3416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en-US" sz="1400" i="1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classifying</a:t>
              </a:r>
              <a:r>
                <a:rPr lang="en-US" sz="1200" i="1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 </a:t>
              </a:r>
            </a:p>
          </p:txBody>
        </p:sp>
        <p:cxnSp>
          <p:nvCxnSpPr>
            <p:cNvPr id="39" name="Connettore 2 80"/>
            <p:cNvCxnSpPr/>
            <p:nvPr/>
          </p:nvCxnSpPr>
          <p:spPr>
            <a:xfrm>
              <a:off x="4715005" y="2356741"/>
              <a:ext cx="2108541" cy="306170"/>
            </a:xfrm>
            <a:prstGeom prst="curved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80"/>
            <p:cNvCxnSpPr/>
            <p:nvPr/>
          </p:nvCxnSpPr>
          <p:spPr>
            <a:xfrm rot="10800000" flipV="1">
              <a:off x="2047451" y="2353717"/>
              <a:ext cx="1496478" cy="309193"/>
            </a:xfrm>
            <a:prstGeom prst="curved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80"/>
            <p:cNvCxnSpPr/>
            <p:nvPr/>
          </p:nvCxnSpPr>
          <p:spPr>
            <a:xfrm flipH="1">
              <a:off x="4143172" y="2476682"/>
              <a:ext cx="4208" cy="18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Segnaposto contenuto 2"/>
                <p:cNvSpPr txBox="1">
                  <a:spLocks/>
                </p:cNvSpPr>
                <p:nvPr/>
              </p:nvSpPr>
              <p:spPr>
                <a:xfrm>
                  <a:off x="6409921" y="1921304"/>
                  <a:ext cx="1674362" cy="33514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alpha val="66000"/>
                  </a:schemeClr>
                </a:solidFill>
                <a:ln>
                  <a:noFill/>
                </a:ln>
                <a:effectLst/>
              </p:spPr>
              <p:txBody>
                <a:bodyPr vert="horz" lIns="0" tIns="0" rIns="0" bIns="0" anchor="ctr" anchorCtr="0">
                  <a:noAutofit/>
                </a:bodyPr>
                <a:lstStyle>
                  <a:lvl1pPr marL="274320" indent="-274320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95000"/>
                    <a:buFont typeface="Wingdings 2"/>
                    <a:buChar char=""/>
                    <a:defRPr kumimoji="0"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40080" indent="-246888" algn="l" rtl="0" eaLnBrk="1" latinLnBrk="0" hangingPunct="1">
                    <a:spcBef>
                      <a:spcPct val="20000"/>
                    </a:spcBef>
                    <a:buClr>
                      <a:schemeClr val="accent1"/>
                    </a:buClr>
                    <a:buSzPct val="85000"/>
                    <a:buFont typeface="Wingdings 2"/>
                    <a:buChar char=""/>
                    <a:defRPr kumimoji="0"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-246888" algn="l" rtl="0" eaLnBrk="1" latinLnBrk="0" hangingPunct="1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 2"/>
                    <a:buChar char=""/>
                    <a:defRPr kumimoji="0" sz="2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188720" indent="-210312" algn="l" rtl="0" eaLnBrk="1" latinLnBrk="0" hangingPunct="1">
                    <a:spcBef>
                      <a:spcPct val="20000"/>
                    </a:spcBef>
                    <a:buClr>
                      <a:schemeClr val="accent3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463040" indent="-210312" algn="l" rtl="0" eaLnBrk="1" latinLnBrk="0" hangingPunct="1">
                    <a:spcBef>
                      <a:spcPct val="20000"/>
                    </a:spcBef>
                    <a:buClr>
                      <a:schemeClr val="accent4"/>
                    </a:buClr>
                    <a:buSzPct val="65000"/>
                    <a:buFont typeface="Wingdings 2"/>
                    <a:buChar char=""/>
                    <a:defRPr kumimoji="0"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37360" indent="-210312" algn="l" rtl="0" eaLnBrk="1" latinLnBrk="0" hangingPunct="1">
                    <a:spcBef>
                      <a:spcPct val="20000"/>
                    </a:spcBef>
                    <a:buClr>
                      <a:schemeClr val="accent5"/>
                    </a:buClr>
                    <a:buSzPct val="80000"/>
                    <a:buFont typeface="Wingdings 2"/>
                    <a:buChar char=""/>
                    <a:defRPr kumimoji="0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920240" indent="-182880" algn="l" rtl="0" eaLnBrk="1" latinLnBrk="0" hangingPunct="1">
                    <a:spcBef>
                      <a:spcPct val="20000"/>
                    </a:spcBef>
                    <a:buClr>
                      <a:schemeClr val="accent6"/>
                    </a:buClr>
                    <a:buSzPct val="80000"/>
                    <a:buFont typeface="Wingdings 2"/>
                    <a:buChar char=""/>
                    <a:defRPr kumimoji="0" sz="16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19456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Char char="•"/>
                    <a:defRPr kumimoji="0"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468880" indent="-182880" algn="l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FontTx/>
                    <a:buChar char="•"/>
                    <a:defRPr kumimoji="0" sz="1400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3000"/>
                    </a:lnSpc>
                    <a:spcBef>
                      <a:spcPts val="0"/>
                    </a:spcBef>
                    <a:buClr>
                      <a:srgbClr val="008EC4"/>
                    </a:buClr>
                    <a:buNone/>
                  </a:pPr>
                  <a:r>
                    <a:rPr lang="en-US" sz="1400" b="0"/>
                    <a:t>%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×100</m:t>
                      </m:r>
                    </m:oMath>
                  </a14:m>
                  <a:endParaRPr lang="en-US" sz="1400" dirty="0"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147" name="Segnaposto contenu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9921" y="1921304"/>
                  <a:ext cx="1674362" cy="335142"/>
                </a:xfrm>
                <a:prstGeom prst="roundRect">
                  <a:avLst>
                    <a:gd name="adj" fmla="val 0"/>
                  </a:avLst>
                </a:prstGeom>
                <a:blipFill rotWithShape="0">
                  <a:blip r:embed="rId9"/>
                  <a:stretch>
                    <a:fillRect l="-3273" b="-25455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Connettore 1 42"/>
          <p:cNvCxnSpPr/>
          <p:nvPr/>
        </p:nvCxnSpPr>
        <p:spPr>
          <a:xfrm>
            <a:off x="6409227" y="3128817"/>
            <a:ext cx="1674362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/>
          <p:cNvCxnSpPr/>
          <p:nvPr/>
        </p:nvCxnSpPr>
        <p:spPr>
          <a:xfrm>
            <a:off x="1942541" y="3893652"/>
            <a:ext cx="432000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>
            <a:off x="8083589" y="3024404"/>
            <a:ext cx="0" cy="1152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/>
          <p:cNvCxnSpPr/>
          <p:nvPr/>
        </p:nvCxnSpPr>
        <p:spPr>
          <a:xfrm>
            <a:off x="6415616" y="2984926"/>
            <a:ext cx="0" cy="11014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1 46"/>
          <p:cNvCxnSpPr/>
          <p:nvPr/>
        </p:nvCxnSpPr>
        <p:spPr>
          <a:xfrm>
            <a:off x="2371813" y="3806717"/>
            <a:ext cx="0" cy="4757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1 47"/>
          <p:cNvCxnSpPr/>
          <p:nvPr/>
        </p:nvCxnSpPr>
        <p:spPr>
          <a:xfrm>
            <a:off x="1942541" y="3806008"/>
            <a:ext cx="0" cy="396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1 48"/>
          <p:cNvCxnSpPr/>
          <p:nvPr/>
        </p:nvCxnSpPr>
        <p:spPr>
          <a:xfrm>
            <a:off x="4023756" y="3806717"/>
            <a:ext cx="0" cy="396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1 49"/>
          <p:cNvCxnSpPr/>
          <p:nvPr/>
        </p:nvCxnSpPr>
        <p:spPr>
          <a:xfrm>
            <a:off x="4479761" y="3803575"/>
            <a:ext cx="0" cy="47576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1 50"/>
          <p:cNvCxnSpPr/>
          <p:nvPr/>
        </p:nvCxnSpPr>
        <p:spPr>
          <a:xfrm>
            <a:off x="4028009" y="3863172"/>
            <a:ext cx="432000" cy="0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uppo 51"/>
          <p:cNvGrpSpPr/>
          <p:nvPr/>
        </p:nvGrpSpPr>
        <p:grpSpPr>
          <a:xfrm>
            <a:off x="5175711" y="1609208"/>
            <a:ext cx="3725868" cy="1039671"/>
            <a:chOff x="5175711" y="1867669"/>
            <a:chExt cx="3725868" cy="1039671"/>
          </a:xfrm>
        </p:grpSpPr>
        <p:sp>
          <p:nvSpPr>
            <p:cNvPr id="53" name="Segnaposto contenuto 2"/>
            <p:cNvSpPr txBox="1">
              <a:spLocks/>
            </p:cNvSpPr>
            <p:nvPr/>
          </p:nvSpPr>
          <p:spPr>
            <a:xfrm>
              <a:off x="5341797" y="2117204"/>
              <a:ext cx="3559782" cy="79013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  <a:effectLst/>
          </p:spPr>
          <p:txBody>
            <a:bodyPr vert="horz" lIns="180000" tIns="36000" rIns="18000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en-US" sz="180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to train this cascade, </a:t>
              </a:r>
              <a:r>
                <a:rPr lang="en-US" sz="1800" b="1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millions</a:t>
              </a:r>
              <a:r>
                <a:rPr lang="en-US" sz="180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 of negative samples are required</a:t>
              </a:r>
              <a:endParaRPr lang="en-US" sz="1800" b="1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pic>
          <p:nvPicPr>
            <p:cNvPr id="54" name="Immagine 5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711" y="1867669"/>
              <a:ext cx="415814" cy="415814"/>
            </a:xfrm>
            <a:prstGeom prst="rect">
              <a:avLst/>
            </a:prstGeom>
          </p:spPr>
        </p:pic>
      </p:grpSp>
      <p:sp>
        <p:nvSpPr>
          <p:cNvPr id="55" name="Rettangolo con angoli arrotondati sullo stesso lato 54"/>
          <p:cNvSpPr/>
          <p:nvPr/>
        </p:nvSpPr>
        <p:spPr>
          <a:xfrm rot="5400000">
            <a:off x="4834062" y="1165588"/>
            <a:ext cx="174371" cy="352490"/>
          </a:xfrm>
          <a:prstGeom prst="round2SameRect">
            <a:avLst>
              <a:gd name="adj1" fmla="val 0"/>
              <a:gd name="adj2" fmla="val 0"/>
            </a:avLst>
          </a:prstGeom>
          <a:pattFill prst="dkUpDiag">
            <a:fgClr>
              <a:srgbClr val="FF0000"/>
            </a:fgClr>
            <a:bgClr>
              <a:schemeClr val="bg1"/>
            </a:bgClr>
          </a:patt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86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Cascade (hints)</a:t>
            </a:r>
          </a:p>
        </p:txBody>
      </p:sp>
      <p:sp>
        <p:nvSpPr>
          <p:cNvPr id="4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pPr marL="274320" lvl="1" indent="-274320">
              <a:buSzPct val="95000"/>
              <a:buFont typeface="Wingdings 2"/>
              <a:buChar char=""/>
            </a:pPr>
            <a:r>
              <a:rPr lang="en-US" sz="2000" dirty="0"/>
              <a:t>the original positive/negative samples ratio in the training and validation sets is reestablished by </a:t>
            </a:r>
            <a:r>
              <a:rPr lang="en-US" sz="2000" b="1" dirty="0"/>
              <a:t>sampling</a:t>
            </a:r>
            <a:r>
              <a:rPr lang="en-US" sz="2000" dirty="0"/>
              <a:t> from the remaining negative samples of the pool</a:t>
            </a:r>
          </a:p>
        </p:txBody>
      </p:sp>
      <p:grpSp>
        <p:nvGrpSpPr>
          <p:cNvPr id="98" name="Gruppo 97"/>
          <p:cNvGrpSpPr/>
          <p:nvPr/>
        </p:nvGrpSpPr>
        <p:grpSpPr>
          <a:xfrm>
            <a:off x="1120468" y="1822010"/>
            <a:ext cx="7169579" cy="3058523"/>
            <a:chOff x="1116663" y="1006649"/>
            <a:chExt cx="7169579" cy="3058523"/>
          </a:xfrm>
        </p:grpSpPr>
        <p:sp>
          <p:nvSpPr>
            <p:cNvPr id="99" name="Rettangolo 28"/>
            <p:cNvSpPr/>
            <p:nvPr/>
          </p:nvSpPr>
          <p:spPr>
            <a:xfrm>
              <a:off x="1205797" y="2656380"/>
              <a:ext cx="1670246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100" name="Rettangolo 28"/>
            <p:cNvSpPr/>
            <p:nvPr/>
          </p:nvSpPr>
          <p:spPr>
            <a:xfrm>
              <a:off x="5347787" y="2656380"/>
              <a:ext cx="2938455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101" name="Rettangolo 28"/>
            <p:cNvSpPr/>
            <p:nvPr/>
          </p:nvSpPr>
          <p:spPr>
            <a:xfrm>
              <a:off x="3308779" y="2656380"/>
              <a:ext cx="1670246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102" name="Disco magnetico 101"/>
            <p:cNvSpPr/>
            <p:nvPr/>
          </p:nvSpPr>
          <p:spPr>
            <a:xfrm>
              <a:off x="1661453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3" name="Disco magnetico 102"/>
            <p:cNvSpPr/>
            <p:nvPr/>
          </p:nvSpPr>
          <p:spPr>
            <a:xfrm>
              <a:off x="3761262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4" name="Disco magnetico 103"/>
            <p:cNvSpPr/>
            <p:nvPr/>
          </p:nvSpPr>
          <p:spPr>
            <a:xfrm>
              <a:off x="5480603" y="2877597"/>
              <a:ext cx="2687392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5" name="Segnaposto contenuto 2"/>
            <p:cNvSpPr txBox="1">
              <a:spLocks/>
            </p:cNvSpPr>
            <p:nvPr/>
          </p:nvSpPr>
          <p:spPr>
            <a:xfrm>
              <a:off x="1116663" y="3709247"/>
              <a:ext cx="1835375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Training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106" name="Segnaposto contenuto 2"/>
            <p:cNvSpPr txBox="1">
              <a:spLocks/>
            </p:cNvSpPr>
            <p:nvPr/>
          </p:nvSpPr>
          <p:spPr>
            <a:xfrm>
              <a:off x="3289338" y="3709852"/>
              <a:ext cx="1697557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 err="1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Validation</a:t>
              </a: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107" name="Segnaposto contenuto 2"/>
            <p:cNvSpPr txBox="1">
              <a:spLocks/>
            </p:cNvSpPr>
            <p:nvPr/>
          </p:nvSpPr>
          <p:spPr>
            <a:xfrm>
              <a:off x="5480603" y="3643261"/>
              <a:ext cx="2687392" cy="42191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Pool of negative samples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108" name="Rettangolo con angoli arrotondati sullo stesso lato 107"/>
            <p:cNvSpPr/>
            <p:nvPr/>
          </p:nvSpPr>
          <p:spPr>
            <a:xfrm rot="5400000">
              <a:off x="5904593" y="2964478"/>
              <a:ext cx="171632" cy="7963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09" name="Rettangolo con angoli arrotondati sullo stesso lato 108"/>
            <p:cNvSpPr/>
            <p:nvPr/>
          </p:nvSpPr>
          <p:spPr>
            <a:xfrm rot="5400000">
              <a:off x="2012065" y="309661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0" name="Rettangolo con angoli arrotondati sullo stesso lato 109"/>
            <p:cNvSpPr/>
            <p:nvPr/>
          </p:nvSpPr>
          <p:spPr>
            <a:xfrm rot="5400000">
              <a:off x="1796345" y="315381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1" name="Rettangolo con angoli arrotondati sullo stesso lato 110"/>
            <p:cNvSpPr/>
            <p:nvPr/>
          </p:nvSpPr>
          <p:spPr>
            <a:xfrm rot="5400000">
              <a:off x="4101501" y="310737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12" name="Rettangolo con angoli arrotondati sullo stesso lato 111"/>
            <p:cNvSpPr/>
            <p:nvPr/>
          </p:nvSpPr>
          <p:spPr>
            <a:xfrm rot="5400000">
              <a:off x="3885781" y="316457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ttangolo arrotondato 112"/>
                <p:cNvSpPr/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gradFill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8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0"/>
                </a:grad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 dirty="0" err="1">
                      <a:solidFill>
                        <a:sysClr val="window" lastClr="FFFFFF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</a:t>
                  </a:r>
                  <a:r>
                    <a:rPr lang="en-US" sz="1600" kern="0" dirty="0">
                      <a:solidFill>
                        <a:sysClr val="window" lastClr="FFFFFF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ysClr val="window" lastClr="FFFFFF"/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113" name="Rettangolo arrotondato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706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2"/>
                  <a:stretch>
                    <a:fillRect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ttangolo arrotondato 113"/>
                <p:cNvSpPr/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 dirty="0" err="1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</a:t>
                  </a:r>
                  <a:r>
                    <a:rPr lang="en-US" sz="1600" kern="0" dirty="0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172" name="Rettangolo arrotondato 1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blipFill rotWithShape="1">
                  <a:blip r:embed="rId5"/>
                  <a:stretch>
                    <a:fillRect/>
                  </a:stretch>
                </a:blip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5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8" r="55476"/>
            <a:stretch/>
          </p:blipFill>
          <p:spPr bwMode="auto">
            <a:xfrm>
              <a:off x="1525967" y="1770114"/>
              <a:ext cx="692769" cy="3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6" name="Connettore 1 115"/>
            <p:cNvCxnSpPr/>
            <p:nvPr/>
          </p:nvCxnSpPr>
          <p:spPr>
            <a:xfrm flipV="1">
              <a:off x="1903037" y="1770115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Freccia a destra 116"/>
            <p:cNvSpPr/>
            <p:nvPr/>
          </p:nvSpPr>
          <p:spPr>
            <a:xfrm rot="10800000" flipH="1">
              <a:off x="2825558" y="1537186"/>
              <a:ext cx="252959" cy="287928"/>
            </a:xfrm>
            <a:prstGeom prst="rightArrow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18" name="Rettangolo 117"/>
            <p:cNvSpPr/>
            <p:nvPr/>
          </p:nvSpPr>
          <p:spPr>
            <a:xfrm rot="10800000" flipH="1">
              <a:off x="2769028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19" name="Rettangolo 118"/>
            <p:cNvSpPr/>
            <p:nvPr/>
          </p:nvSpPr>
          <p:spPr>
            <a:xfrm rot="10800000" flipH="1">
              <a:off x="2709205" y="1608277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20" name="Rettangolo 119"/>
            <p:cNvSpPr/>
            <p:nvPr/>
          </p:nvSpPr>
          <p:spPr>
            <a:xfrm rot="10800000" flipH="1">
              <a:off x="2652252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pic>
          <p:nvPicPr>
            <p:cNvPr id="121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44686"/>
            <a:stretch/>
          </p:blipFill>
          <p:spPr bwMode="auto">
            <a:xfrm>
              <a:off x="3393569" y="1779324"/>
              <a:ext cx="592125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2" name="Connettore 1 121"/>
            <p:cNvCxnSpPr/>
            <p:nvPr/>
          </p:nvCxnSpPr>
          <p:spPr>
            <a:xfrm flipV="1">
              <a:off x="3680316" y="1776208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/>
          </p:nvCxnSpPr>
          <p:spPr>
            <a:xfrm flipV="1">
              <a:off x="4313152" y="1776206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14" r="41748"/>
            <a:stretch/>
          </p:blipFill>
          <p:spPr bwMode="auto">
            <a:xfrm>
              <a:off x="3985694" y="1779324"/>
              <a:ext cx="327457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5" name="Connettore 1 124"/>
            <p:cNvCxnSpPr/>
            <p:nvPr/>
          </p:nvCxnSpPr>
          <p:spPr>
            <a:xfrm flipV="1">
              <a:off x="3985694" y="1776207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Segnaposto contenuto 2"/>
            <p:cNvSpPr txBox="1">
              <a:spLocks/>
            </p:cNvSpPr>
            <p:nvPr/>
          </p:nvSpPr>
          <p:spPr>
            <a:xfrm>
              <a:off x="3283675" y="2169191"/>
              <a:ext cx="1697557" cy="3416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en-US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training completed</a:t>
              </a:r>
            </a:p>
          </p:txBody>
        </p:sp>
        <p:pic>
          <p:nvPicPr>
            <p:cNvPr id="127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00" r="36070"/>
            <a:stretch/>
          </p:blipFill>
          <p:spPr bwMode="auto">
            <a:xfrm>
              <a:off x="4322085" y="1778860"/>
              <a:ext cx="571570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8" name="Connettore 1 127"/>
            <p:cNvCxnSpPr/>
            <p:nvPr/>
          </p:nvCxnSpPr>
          <p:spPr>
            <a:xfrm flipV="1">
              <a:off x="4613232" y="1776205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ttangolo con angoli arrotondati sullo stesso lato 128"/>
            <p:cNvSpPr/>
            <p:nvPr/>
          </p:nvSpPr>
          <p:spPr>
            <a:xfrm rot="5400000">
              <a:off x="2111195" y="3194890"/>
              <a:ext cx="84960" cy="4376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30" name="Rettangolo con angoli arrotondati sullo stesso lato 129"/>
            <p:cNvSpPr/>
            <p:nvPr/>
          </p:nvSpPr>
          <p:spPr>
            <a:xfrm rot="5400000">
              <a:off x="4208458" y="3197820"/>
              <a:ext cx="85816" cy="45418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131" name="Rettangolo con angoli arrotondati sullo stesso lato 130"/>
            <p:cNvSpPr/>
            <p:nvPr/>
          </p:nvSpPr>
          <p:spPr>
            <a:xfrm rot="5400000">
              <a:off x="6134168" y="3194051"/>
              <a:ext cx="171629" cy="337231"/>
            </a:xfrm>
            <a:prstGeom prst="round2SameRect">
              <a:avLst>
                <a:gd name="adj1" fmla="val 50000"/>
                <a:gd name="adj2" fmla="val 0"/>
              </a:avLst>
            </a:prstGeom>
            <a:pattFill prst="dkUpDiag">
              <a:fgClr>
                <a:srgbClr val="FF0000"/>
              </a:fgClr>
              <a:bgClr>
                <a:schemeClr val="bg1"/>
              </a:bgClr>
            </a:patt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cxnSp>
          <p:nvCxnSpPr>
            <p:cNvPr id="132" name="Connettore 2 80"/>
            <p:cNvCxnSpPr/>
            <p:nvPr/>
          </p:nvCxnSpPr>
          <p:spPr>
            <a:xfrm rot="16200000" flipH="1" flipV="1">
              <a:off x="5252574" y="2267184"/>
              <a:ext cx="106289" cy="2104755"/>
            </a:xfrm>
            <a:prstGeom prst="curvedConnector3">
              <a:avLst>
                <a:gd name="adj1" fmla="val -28156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2 80"/>
            <p:cNvCxnSpPr/>
            <p:nvPr/>
          </p:nvCxnSpPr>
          <p:spPr>
            <a:xfrm rot="16200000" flipH="1" flipV="1">
              <a:off x="4213877" y="1216445"/>
              <a:ext cx="94247" cy="4194191"/>
            </a:xfrm>
            <a:prstGeom prst="curvedConnector3">
              <a:avLst>
                <a:gd name="adj1" fmla="val -607808"/>
              </a:avLst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Segnaposto contenuto 2"/>
            <p:cNvSpPr txBox="1">
              <a:spLocks/>
            </p:cNvSpPr>
            <p:nvPr/>
          </p:nvSpPr>
          <p:spPr>
            <a:xfrm>
              <a:off x="4521965" y="2693043"/>
              <a:ext cx="990927" cy="3416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en-US" sz="1200" i="1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sampling </a:t>
              </a:r>
            </a:p>
          </p:txBody>
        </p:sp>
        <p:sp>
          <p:nvSpPr>
            <p:cNvPr id="135" name="Parentesi graffa aperta 134"/>
            <p:cNvSpPr/>
            <p:nvPr/>
          </p:nvSpPr>
          <p:spPr>
            <a:xfrm rot="10800000">
              <a:off x="2476430" y="3142374"/>
              <a:ext cx="83511" cy="336785"/>
            </a:xfrm>
            <a:prstGeom prst="leftBrace">
              <a:avLst>
                <a:gd name="adj1" fmla="val 8333"/>
                <a:gd name="adj2" fmla="val 51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>
                <a:latin typeface="Calibri Light" panose="020F0302020204030204" pitchFamily="34" charset="0"/>
              </a:endParaRPr>
            </a:p>
          </p:txBody>
        </p:sp>
        <p:sp>
          <p:nvSpPr>
            <p:cNvPr id="136" name="Segnaposto contenuto 2"/>
            <p:cNvSpPr txBox="1">
              <a:spLocks/>
            </p:cNvSpPr>
            <p:nvPr/>
          </p:nvSpPr>
          <p:spPr>
            <a:xfrm>
              <a:off x="2669404" y="3168778"/>
              <a:ext cx="1062699" cy="26427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en-US" sz="1200" i="1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fixed a priori</a:t>
              </a:r>
            </a:p>
          </p:txBody>
        </p:sp>
        <p:sp>
          <p:nvSpPr>
            <p:cNvPr id="137" name="Parentesi graffa aperta 136"/>
            <p:cNvSpPr/>
            <p:nvPr/>
          </p:nvSpPr>
          <p:spPr>
            <a:xfrm rot="10800000" flipH="1">
              <a:off x="3640257" y="3145899"/>
              <a:ext cx="83511" cy="336785"/>
            </a:xfrm>
            <a:prstGeom prst="leftBrace">
              <a:avLst>
                <a:gd name="adj1" fmla="val 8333"/>
                <a:gd name="adj2" fmla="val 5125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440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02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in Pattern Recognition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1285875" y="984250"/>
            <a:ext cx="6296025" cy="3947508"/>
            <a:chOff x="1285875" y="984250"/>
            <a:chExt cx="6296025" cy="3947508"/>
          </a:xfrm>
        </p:grpSpPr>
        <p:pic>
          <p:nvPicPr>
            <p:cNvPr id="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875" y="984250"/>
              <a:ext cx="6296025" cy="3947508"/>
            </a:xfrm>
            <a:prstGeom prst="rect">
              <a:avLst/>
            </a:prstGeom>
            <a:gradFill rotWithShape="0">
              <a:gsLst>
                <a:gs pos="0">
                  <a:srgbClr val="CCCC00"/>
                </a:gs>
                <a:gs pos="100000">
                  <a:srgbClr val="7E9CE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Figura a mano libera 7"/>
            <p:cNvSpPr/>
            <p:nvPr/>
          </p:nvSpPr>
          <p:spPr>
            <a:xfrm>
              <a:off x="1533525" y="1200150"/>
              <a:ext cx="5715892" cy="3486150"/>
            </a:xfrm>
            <a:custGeom>
              <a:avLst/>
              <a:gdLst>
                <a:gd name="connsiteX0" fmla="*/ 123825 w 5715892"/>
                <a:gd name="connsiteY0" fmla="*/ 428625 h 3486150"/>
                <a:gd name="connsiteX1" fmla="*/ 238125 w 5715892"/>
                <a:gd name="connsiteY1" fmla="*/ 323850 h 3486150"/>
                <a:gd name="connsiteX2" fmla="*/ 323850 w 5715892"/>
                <a:gd name="connsiteY2" fmla="*/ 219075 h 3486150"/>
                <a:gd name="connsiteX3" fmla="*/ 381000 w 5715892"/>
                <a:gd name="connsiteY3" fmla="*/ 190500 h 3486150"/>
                <a:gd name="connsiteX4" fmla="*/ 457200 w 5715892"/>
                <a:gd name="connsiteY4" fmla="*/ 152400 h 3486150"/>
                <a:gd name="connsiteX5" fmla="*/ 581025 w 5715892"/>
                <a:gd name="connsiteY5" fmla="*/ 161925 h 3486150"/>
                <a:gd name="connsiteX6" fmla="*/ 571500 w 5715892"/>
                <a:gd name="connsiteY6" fmla="*/ 428625 h 3486150"/>
                <a:gd name="connsiteX7" fmla="*/ 581025 w 5715892"/>
                <a:gd name="connsiteY7" fmla="*/ 523875 h 3486150"/>
                <a:gd name="connsiteX8" fmla="*/ 676275 w 5715892"/>
                <a:gd name="connsiteY8" fmla="*/ 552450 h 3486150"/>
                <a:gd name="connsiteX9" fmla="*/ 800100 w 5715892"/>
                <a:gd name="connsiteY9" fmla="*/ 504825 h 3486150"/>
                <a:gd name="connsiteX10" fmla="*/ 857250 w 5715892"/>
                <a:gd name="connsiteY10" fmla="*/ 428625 h 3486150"/>
                <a:gd name="connsiteX11" fmla="*/ 971550 w 5715892"/>
                <a:gd name="connsiteY11" fmla="*/ 247650 h 3486150"/>
                <a:gd name="connsiteX12" fmla="*/ 1038225 w 5715892"/>
                <a:gd name="connsiteY12" fmla="*/ 104775 h 3486150"/>
                <a:gd name="connsiteX13" fmla="*/ 1066800 w 5715892"/>
                <a:gd name="connsiteY13" fmla="*/ 76200 h 3486150"/>
                <a:gd name="connsiteX14" fmla="*/ 1095375 w 5715892"/>
                <a:gd name="connsiteY14" fmla="*/ 57150 h 3486150"/>
                <a:gd name="connsiteX15" fmla="*/ 1123950 w 5715892"/>
                <a:gd name="connsiteY15" fmla="*/ 47625 h 3486150"/>
                <a:gd name="connsiteX16" fmla="*/ 1238250 w 5715892"/>
                <a:gd name="connsiteY16" fmla="*/ 95250 h 3486150"/>
                <a:gd name="connsiteX17" fmla="*/ 1247775 w 5715892"/>
                <a:gd name="connsiteY17" fmla="*/ 142875 h 3486150"/>
                <a:gd name="connsiteX18" fmla="*/ 1257300 w 5715892"/>
                <a:gd name="connsiteY18" fmla="*/ 247650 h 3486150"/>
                <a:gd name="connsiteX19" fmla="*/ 1276350 w 5715892"/>
                <a:gd name="connsiteY19" fmla="*/ 295275 h 3486150"/>
                <a:gd name="connsiteX20" fmla="*/ 1304925 w 5715892"/>
                <a:gd name="connsiteY20" fmla="*/ 400050 h 3486150"/>
                <a:gd name="connsiteX21" fmla="*/ 1323975 w 5715892"/>
                <a:gd name="connsiteY21" fmla="*/ 428625 h 3486150"/>
                <a:gd name="connsiteX22" fmla="*/ 1343025 w 5715892"/>
                <a:gd name="connsiteY22" fmla="*/ 476250 h 3486150"/>
                <a:gd name="connsiteX23" fmla="*/ 1476375 w 5715892"/>
                <a:gd name="connsiteY23" fmla="*/ 447675 h 3486150"/>
                <a:gd name="connsiteX24" fmla="*/ 1581150 w 5715892"/>
                <a:gd name="connsiteY24" fmla="*/ 304800 h 3486150"/>
                <a:gd name="connsiteX25" fmla="*/ 1638300 w 5715892"/>
                <a:gd name="connsiteY25" fmla="*/ 247650 h 3486150"/>
                <a:gd name="connsiteX26" fmla="*/ 1819275 w 5715892"/>
                <a:gd name="connsiteY26" fmla="*/ 28575 h 3486150"/>
                <a:gd name="connsiteX27" fmla="*/ 1876425 w 5715892"/>
                <a:gd name="connsiteY27" fmla="*/ 0 h 3486150"/>
                <a:gd name="connsiteX28" fmla="*/ 2047875 w 5715892"/>
                <a:gd name="connsiteY28" fmla="*/ 19050 h 3486150"/>
                <a:gd name="connsiteX29" fmla="*/ 2057400 w 5715892"/>
                <a:gd name="connsiteY29" fmla="*/ 57150 h 3486150"/>
                <a:gd name="connsiteX30" fmla="*/ 2076450 w 5715892"/>
                <a:gd name="connsiteY30" fmla="*/ 171450 h 3486150"/>
                <a:gd name="connsiteX31" fmla="*/ 2095500 w 5715892"/>
                <a:gd name="connsiteY31" fmla="*/ 276225 h 3486150"/>
                <a:gd name="connsiteX32" fmla="*/ 2105025 w 5715892"/>
                <a:gd name="connsiteY32" fmla="*/ 314325 h 3486150"/>
                <a:gd name="connsiteX33" fmla="*/ 2143125 w 5715892"/>
                <a:gd name="connsiteY33" fmla="*/ 390525 h 3486150"/>
                <a:gd name="connsiteX34" fmla="*/ 2190750 w 5715892"/>
                <a:gd name="connsiteY34" fmla="*/ 400050 h 3486150"/>
                <a:gd name="connsiteX35" fmla="*/ 2257425 w 5715892"/>
                <a:gd name="connsiteY35" fmla="*/ 361950 h 3486150"/>
                <a:gd name="connsiteX36" fmla="*/ 2343150 w 5715892"/>
                <a:gd name="connsiteY36" fmla="*/ 276225 h 3486150"/>
                <a:gd name="connsiteX37" fmla="*/ 2428875 w 5715892"/>
                <a:gd name="connsiteY37" fmla="*/ 171450 h 3486150"/>
                <a:gd name="connsiteX38" fmla="*/ 2457450 w 5715892"/>
                <a:gd name="connsiteY38" fmla="*/ 123825 h 3486150"/>
                <a:gd name="connsiteX39" fmla="*/ 2590800 w 5715892"/>
                <a:gd name="connsiteY39" fmla="*/ 57150 h 3486150"/>
                <a:gd name="connsiteX40" fmla="*/ 2647950 w 5715892"/>
                <a:gd name="connsiteY40" fmla="*/ 76200 h 3486150"/>
                <a:gd name="connsiteX41" fmla="*/ 2676525 w 5715892"/>
                <a:gd name="connsiteY41" fmla="*/ 200025 h 3486150"/>
                <a:gd name="connsiteX42" fmla="*/ 2686050 w 5715892"/>
                <a:gd name="connsiteY42" fmla="*/ 523875 h 3486150"/>
                <a:gd name="connsiteX43" fmla="*/ 2724150 w 5715892"/>
                <a:gd name="connsiteY43" fmla="*/ 514350 h 3486150"/>
                <a:gd name="connsiteX44" fmla="*/ 2895600 w 5715892"/>
                <a:gd name="connsiteY44" fmla="*/ 409575 h 3486150"/>
                <a:gd name="connsiteX45" fmla="*/ 3000375 w 5715892"/>
                <a:gd name="connsiteY45" fmla="*/ 266700 h 3486150"/>
                <a:gd name="connsiteX46" fmla="*/ 3028950 w 5715892"/>
                <a:gd name="connsiteY46" fmla="*/ 219075 h 3486150"/>
                <a:gd name="connsiteX47" fmla="*/ 3114675 w 5715892"/>
                <a:gd name="connsiteY47" fmla="*/ 161925 h 3486150"/>
                <a:gd name="connsiteX48" fmla="*/ 3152775 w 5715892"/>
                <a:gd name="connsiteY48" fmla="*/ 123825 h 3486150"/>
                <a:gd name="connsiteX49" fmla="*/ 3209925 w 5715892"/>
                <a:gd name="connsiteY49" fmla="*/ 104775 h 3486150"/>
                <a:gd name="connsiteX50" fmla="*/ 3228975 w 5715892"/>
                <a:gd name="connsiteY50" fmla="*/ 133350 h 3486150"/>
                <a:gd name="connsiteX51" fmla="*/ 3248025 w 5715892"/>
                <a:gd name="connsiteY51" fmla="*/ 228600 h 3486150"/>
                <a:gd name="connsiteX52" fmla="*/ 3257550 w 5715892"/>
                <a:gd name="connsiteY52" fmla="*/ 552450 h 3486150"/>
                <a:gd name="connsiteX53" fmla="*/ 3295650 w 5715892"/>
                <a:gd name="connsiteY53" fmla="*/ 647700 h 3486150"/>
                <a:gd name="connsiteX54" fmla="*/ 3324225 w 5715892"/>
                <a:gd name="connsiteY54" fmla="*/ 657225 h 3486150"/>
                <a:gd name="connsiteX55" fmla="*/ 3409950 w 5715892"/>
                <a:gd name="connsiteY55" fmla="*/ 523875 h 3486150"/>
                <a:gd name="connsiteX56" fmla="*/ 3543300 w 5715892"/>
                <a:gd name="connsiteY56" fmla="*/ 323850 h 3486150"/>
                <a:gd name="connsiteX57" fmla="*/ 3619500 w 5715892"/>
                <a:gd name="connsiteY57" fmla="*/ 209550 h 3486150"/>
                <a:gd name="connsiteX58" fmla="*/ 3657600 w 5715892"/>
                <a:gd name="connsiteY58" fmla="*/ 171450 h 3486150"/>
                <a:gd name="connsiteX59" fmla="*/ 3819525 w 5715892"/>
                <a:gd name="connsiteY59" fmla="*/ 95250 h 3486150"/>
                <a:gd name="connsiteX60" fmla="*/ 3857625 w 5715892"/>
                <a:gd name="connsiteY60" fmla="*/ 85725 h 3486150"/>
                <a:gd name="connsiteX61" fmla="*/ 4105275 w 5715892"/>
                <a:gd name="connsiteY61" fmla="*/ 466725 h 3486150"/>
                <a:gd name="connsiteX62" fmla="*/ 4124325 w 5715892"/>
                <a:gd name="connsiteY62" fmla="*/ 495300 h 3486150"/>
                <a:gd name="connsiteX63" fmla="*/ 4219575 w 5715892"/>
                <a:gd name="connsiteY63" fmla="*/ 485775 h 3486150"/>
                <a:gd name="connsiteX64" fmla="*/ 4362450 w 5715892"/>
                <a:gd name="connsiteY64" fmla="*/ 361950 h 3486150"/>
                <a:gd name="connsiteX65" fmla="*/ 4495800 w 5715892"/>
                <a:gd name="connsiteY65" fmla="*/ 209550 h 3486150"/>
                <a:gd name="connsiteX66" fmla="*/ 4600575 w 5715892"/>
                <a:gd name="connsiteY66" fmla="*/ 152400 h 3486150"/>
                <a:gd name="connsiteX67" fmla="*/ 4743450 w 5715892"/>
                <a:gd name="connsiteY67" fmla="*/ 104775 h 3486150"/>
                <a:gd name="connsiteX68" fmla="*/ 4810125 w 5715892"/>
                <a:gd name="connsiteY68" fmla="*/ 123825 h 3486150"/>
                <a:gd name="connsiteX69" fmla="*/ 4867275 w 5715892"/>
                <a:gd name="connsiteY69" fmla="*/ 247650 h 3486150"/>
                <a:gd name="connsiteX70" fmla="*/ 4876800 w 5715892"/>
                <a:gd name="connsiteY70" fmla="*/ 314325 h 3486150"/>
                <a:gd name="connsiteX71" fmla="*/ 4857750 w 5715892"/>
                <a:gd name="connsiteY71" fmla="*/ 447675 h 3486150"/>
                <a:gd name="connsiteX72" fmla="*/ 4848225 w 5715892"/>
                <a:gd name="connsiteY72" fmla="*/ 523875 h 3486150"/>
                <a:gd name="connsiteX73" fmla="*/ 4895850 w 5715892"/>
                <a:gd name="connsiteY73" fmla="*/ 561975 h 3486150"/>
                <a:gd name="connsiteX74" fmla="*/ 5019675 w 5715892"/>
                <a:gd name="connsiteY74" fmla="*/ 485775 h 3486150"/>
                <a:gd name="connsiteX75" fmla="*/ 5143500 w 5715892"/>
                <a:gd name="connsiteY75" fmla="*/ 381000 h 3486150"/>
                <a:gd name="connsiteX76" fmla="*/ 5219700 w 5715892"/>
                <a:gd name="connsiteY76" fmla="*/ 333375 h 3486150"/>
                <a:gd name="connsiteX77" fmla="*/ 5457825 w 5715892"/>
                <a:gd name="connsiteY77" fmla="*/ 247650 h 3486150"/>
                <a:gd name="connsiteX78" fmla="*/ 5695950 w 5715892"/>
                <a:gd name="connsiteY78" fmla="*/ 257175 h 3486150"/>
                <a:gd name="connsiteX79" fmla="*/ 5686425 w 5715892"/>
                <a:gd name="connsiteY79" fmla="*/ 447675 h 3486150"/>
                <a:gd name="connsiteX80" fmla="*/ 5676900 w 5715892"/>
                <a:gd name="connsiteY80" fmla="*/ 514350 h 3486150"/>
                <a:gd name="connsiteX81" fmla="*/ 5410200 w 5715892"/>
                <a:gd name="connsiteY81" fmla="*/ 742950 h 3486150"/>
                <a:gd name="connsiteX82" fmla="*/ 5334000 w 5715892"/>
                <a:gd name="connsiteY82" fmla="*/ 790575 h 3486150"/>
                <a:gd name="connsiteX83" fmla="*/ 4924425 w 5715892"/>
                <a:gd name="connsiteY83" fmla="*/ 819150 h 3486150"/>
                <a:gd name="connsiteX84" fmla="*/ 4848225 w 5715892"/>
                <a:gd name="connsiteY84" fmla="*/ 838200 h 3486150"/>
                <a:gd name="connsiteX85" fmla="*/ 4819650 w 5715892"/>
                <a:gd name="connsiteY85" fmla="*/ 876300 h 3486150"/>
                <a:gd name="connsiteX86" fmla="*/ 4848225 w 5715892"/>
                <a:gd name="connsiteY86" fmla="*/ 942975 h 3486150"/>
                <a:gd name="connsiteX87" fmla="*/ 5038725 w 5715892"/>
                <a:gd name="connsiteY87" fmla="*/ 1123950 h 3486150"/>
                <a:gd name="connsiteX88" fmla="*/ 5105400 w 5715892"/>
                <a:gd name="connsiteY88" fmla="*/ 1181100 h 3486150"/>
                <a:gd name="connsiteX89" fmla="*/ 5172075 w 5715892"/>
                <a:gd name="connsiteY89" fmla="*/ 1219200 h 3486150"/>
                <a:gd name="connsiteX90" fmla="*/ 5410200 w 5715892"/>
                <a:gd name="connsiteY90" fmla="*/ 1428750 h 3486150"/>
                <a:gd name="connsiteX91" fmla="*/ 5438775 w 5715892"/>
                <a:gd name="connsiteY91" fmla="*/ 1495425 h 3486150"/>
                <a:gd name="connsiteX92" fmla="*/ 5419725 w 5715892"/>
                <a:gd name="connsiteY92" fmla="*/ 1638300 h 3486150"/>
                <a:gd name="connsiteX93" fmla="*/ 5353050 w 5715892"/>
                <a:gd name="connsiteY93" fmla="*/ 1704975 h 3486150"/>
                <a:gd name="connsiteX94" fmla="*/ 5200650 w 5715892"/>
                <a:gd name="connsiteY94" fmla="*/ 1790700 h 3486150"/>
                <a:gd name="connsiteX95" fmla="*/ 4857750 w 5715892"/>
                <a:gd name="connsiteY95" fmla="*/ 1771650 h 3486150"/>
                <a:gd name="connsiteX96" fmla="*/ 4667250 w 5715892"/>
                <a:gd name="connsiteY96" fmla="*/ 1724025 h 3486150"/>
                <a:gd name="connsiteX97" fmla="*/ 4562475 w 5715892"/>
                <a:gd name="connsiteY97" fmla="*/ 1704975 h 3486150"/>
                <a:gd name="connsiteX98" fmla="*/ 4476750 w 5715892"/>
                <a:gd name="connsiteY98" fmla="*/ 1666875 h 3486150"/>
                <a:gd name="connsiteX99" fmla="*/ 4381500 w 5715892"/>
                <a:gd name="connsiteY99" fmla="*/ 1619250 h 3486150"/>
                <a:gd name="connsiteX100" fmla="*/ 4286250 w 5715892"/>
                <a:gd name="connsiteY100" fmla="*/ 1600200 h 3486150"/>
                <a:gd name="connsiteX101" fmla="*/ 4200525 w 5715892"/>
                <a:gd name="connsiteY101" fmla="*/ 1581150 h 3486150"/>
                <a:gd name="connsiteX102" fmla="*/ 4038600 w 5715892"/>
                <a:gd name="connsiteY102" fmla="*/ 1590675 h 3486150"/>
                <a:gd name="connsiteX103" fmla="*/ 4019550 w 5715892"/>
                <a:gd name="connsiteY103" fmla="*/ 1619250 h 3486150"/>
                <a:gd name="connsiteX104" fmla="*/ 3962400 w 5715892"/>
                <a:gd name="connsiteY104" fmla="*/ 1752600 h 3486150"/>
                <a:gd name="connsiteX105" fmla="*/ 3981450 w 5715892"/>
                <a:gd name="connsiteY105" fmla="*/ 1962150 h 3486150"/>
                <a:gd name="connsiteX106" fmla="*/ 4219575 w 5715892"/>
                <a:gd name="connsiteY106" fmla="*/ 2181225 h 3486150"/>
                <a:gd name="connsiteX107" fmla="*/ 4248150 w 5715892"/>
                <a:gd name="connsiteY107" fmla="*/ 2190750 h 3486150"/>
                <a:gd name="connsiteX108" fmla="*/ 4514850 w 5715892"/>
                <a:gd name="connsiteY108" fmla="*/ 2257425 h 3486150"/>
                <a:gd name="connsiteX109" fmla="*/ 4667250 w 5715892"/>
                <a:gd name="connsiteY109" fmla="*/ 2276475 h 3486150"/>
                <a:gd name="connsiteX110" fmla="*/ 4981575 w 5715892"/>
                <a:gd name="connsiteY110" fmla="*/ 2314575 h 3486150"/>
                <a:gd name="connsiteX111" fmla="*/ 5067300 w 5715892"/>
                <a:gd name="connsiteY111" fmla="*/ 2352675 h 3486150"/>
                <a:gd name="connsiteX112" fmla="*/ 5133975 w 5715892"/>
                <a:gd name="connsiteY112" fmla="*/ 2400300 h 3486150"/>
                <a:gd name="connsiteX113" fmla="*/ 5162550 w 5715892"/>
                <a:gd name="connsiteY113" fmla="*/ 2457450 h 3486150"/>
                <a:gd name="connsiteX114" fmla="*/ 5191125 w 5715892"/>
                <a:gd name="connsiteY114" fmla="*/ 2543175 h 3486150"/>
                <a:gd name="connsiteX115" fmla="*/ 5143500 w 5715892"/>
                <a:gd name="connsiteY115" fmla="*/ 2609850 h 3486150"/>
                <a:gd name="connsiteX116" fmla="*/ 4838700 w 5715892"/>
                <a:gd name="connsiteY116" fmla="*/ 2676525 h 3486150"/>
                <a:gd name="connsiteX117" fmla="*/ 4667250 w 5715892"/>
                <a:gd name="connsiteY117" fmla="*/ 2695575 h 3486150"/>
                <a:gd name="connsiteX118" fmla="*/ 4362450 w 5715892"/>
                <a:gd name="connsiteY118" fmla="*/ 2657475 h 3486150"/>
                <a:gd name="connsiteX119" fmla="*/ 4257675 w 5715892"/>
                <a:gd name="connsiteY119" fmla="*/ 2619375 h 3486150"/>
                <a:gd name="connsiteX120" fmla="*/ 4076700 w 5715892"/>
                <a:gd name="connsiteY120" fmla="*/ 2571750 h 3486150"/>
                <a:gd name="connsiteX121" fmla="*/ 3848100 w 5715892"/>
                <a:gd name="connsiteY121" fmla="*/ 2505075 h 3486150"/>
                <a:gd name="connsiteX122" fmla="*/ 3638550 w 5715892"/>
                <a:gd name="connsiteY122" fmla="*/ 2409825 h 3486150"/>
                <a:gd name="connsiteX123" fmla="*/ 3562350 w 5715892"/>
                <a:gd name="connsiteY123" fmla="*/ 2390775 h 3486150"/>
                <a:gd name="connsiteX124" fmla="*/ 3457575 w 5715892"/>
                <a:gd name="connsiteY124" fmla="*/ 2457450 h 3486150"/>
                <a:gd name="connsiteX125" fmla="*/ 3429000 w 5715892"/>
                <a:gd name="connsiteY125" fmla="*/ 2667000 h 3486150"/>
                <a:gd name="connsiteX126" fmla="*/ 3438525 w 5715892"/>
                <a:gd name="connsiteY126" fmla="*/ 2733675 h 3486150"/>
                <a:gd name="connsiteX127" fmla="*/ 3486150 w 5715892"/>
                <a:gd name="connsiteY127" fmla="*/ 2857500 h 3486150"/>
                <a:gd name="connsiteX128" fmla="*/ 3571875 w 5715892"/>
                <a:gd name="connsiteY128" fmla="*/ 3000375 h 3486150"/>
                <a:gd name="connsiteX129" fmla="*/ 3581400 w 5715892"/>
                <a:gd name="connsiteY129" fmla="*/ 3038475 h 3486150"/>
                <a:gd name="connsiteX130" fmla="*/ 3571875 w 5715892"/>
                <a:gd name="connsiteY130" fmla="*/ 3114675 h 3486150"/>
                <a:gd name="connsiteX131" fmla="*/ 3448050 w 5715892"/>
                <a:gd name="connsiteY131" fmla="*/ 3200400 h 3486150"/>
                <a:gd name="connsiteX132" fmla="*/ 3276600 w 5715892"/>
                <a:gd name="connsiteY132" fmla="*/ 3248025 h 3486150"/>
                <a:gd name="connsiteX133" fmla="*/ 3162300 w 5715892"/>
                <a:gd name="connsiteY133" fmla="*/ 3238500 h 3486150"/>
                <a:gd name="connsiteX134" fmla="*/ 2981325 w 5715892"/>
                <a:gd name="connsiteY134" fmla="*/ 3200400 h 3486150"/>
                <a:gd name="connsiteX135" fmla="*/ 2933700 w 5715892"/>
                <a:gd name="connsiteY135" fmla="*/ 3181350 h 3486150"/>
                <a:gd name="connsiteX136" fmla="*/ 2905125 w 5715892"/>
                <a:gd name="connsiteY136" fmla="*/ 3171825 h 3486150"/>
                <a:gd name="connsiteX137" fmla="*/ 2886075 w 5715892"/>
                <a:gd name="connsiteY137" fmla="*/ 3076575 h 3486150"/>
                <a:gd name="connsiteX138" fmla="*/ 2895600 w 5715892"/>
                <a:gd name="connsiteY138" fmla="*/ 2990850 h 3486150"/>
                <a:gd name="connsiteX139" fmla="*/ 2952750 w 5715892"/>
                <a:gd name="connsiteY139" fmla="*/ 2781300 h 3486150"/>
                <a:gd name="connsiteX140" fmla="*/ 3095625 w 5715892"/>
                <a:gd name="connsiteY140" fmla="*/ 2390775 h 3486150"/>
                <a:gd name="connsiteX141" fmla="*/ 3238500 w 5715892"/>
                <a:gd name="connsiteY141" fmla="*/ 2228850 h 3486150"/>
                <a:gd name="connsiteX142" fmla="*/ 3352800 w 5715892"/>
                <a:gd name="connsiteY142" fmla="*/ 2085975 h 3486150"/>
                <a:gd name="connsiteX143" fmla="*/ 3609975 w 5715892"/>
                <a:gd name="connsiteY143" fmla="*/ 1857375 h 3486150"/>
                <a:gd name="connsiteX144" fmla="*/ 3762375 w 5715892"/>
                <a:gd name="connsiteY144" fmla="*/ 1638300 h 3486150"/>
                <a:gd name="connsiteX145" fmla="*/ 3810000 w 5715892"/>
                <a:gd name="connsiteY145" fmla="*/ 1581150 h 3486150"/>
                <a:gd name="connsiteX146" fmla="*/ 3838575 w 5715892"/>
                <a:gd name="connsiteY146" fmla="*/ 1533525 h 3486150"/>
                <a:gd name="connsiteX147" fmla="*/ 3867150 w 5715892"/>
                <a:gd name="connsiteY147" fmla="*/ 1495425 h 3486150"/>
                <a:gd name="connsiteX148" fmla="*/ 3886200 w 5715892"/>
                <a:gd name="connsiteY148" fmla="*/ 1438275 h 3486150"/>
                <a:gd name="connsiteX149" fmla="*/ 3914775 w 5715892"/>
                <a:gd name="connsiteY149" fmla="*/ 1362075 h 3486150"/>
                <a:gd name="connsiteX150" fmla="*/ 3905250 w 5715892"/>
                <a:gd name="connsiteY150" fmla="*/ 1228725 h 3486150"/>
                <a:gd name="connsiteX151" fmla="*/ 3867150 w 5715892"/>
                <a:gd name="connsiteY151" fmla="*/ 1209675 h 3486150"/>
                <a:gd name="connsiteX152" fmla="*/ 3790950 w 5715892"/>
                <a:gd name="connsiteY152" fmla="*/ 1190625 h 3486150"/>
                <a:gd name="connsiteX153" fmla="*/ 3228975 w 5715892"/>
                <a:gd name="connsiteY153" fmla="*/ 1257300 h 3486150"/>
                <a:gd name="connsiteX154" fmla="*/ 3171825 w 5715892"/>
                <a:gd name="connsiteY154" fmla="*/ 1285875 h 3486150"/>
                <a:gd name="connsiteX155" fmla="*/ 2895600 w 5715892"/>
                <a:gd name="connsiteY155" fmla="*/ 1657350 h 3486150"/>
                <a:gd name="connsiteX156" fmla="*/ 2819400 w 5715892"/>
                <a:gd name="connsiteY156" fmla="*/ 1752600 h 3486150"/>
                <a:gd name="connsiteX157" fmla="*/ 2781300 w 5715892"/>
                <a:gd name="connsiteY157" fmla="*/ 1819275 h 3486150"/>
                <a:gd name="connsiteX158" fmla="*/ 2743200 w 5715892"/>
                <a:gd name="connsiteY158" fmla="*/ 1866900 h 3486150"/>
                <a:gd name="connsiteX159" fmla="*/ 2705100 w 5715892"/>
                <a:gd name="connsiteY159" fmla="*/ 1924050 h 3486150"/>
                <a:gd name="connsiteX160" fmla="*/ 2247900 w 5715892"/>
                <a:gd name="connsiteY160" fmla="*/ 2219325 h 3486150"/>
                <a:gd name="connsiteX161" fmla="*/ 1981200 w 5715892"/>
                <a:gd name="connsiteY161" fmla="*/ 2257425 h 3486150"/>
                <a:gd name="connsiteX162" fmla="*/ 1685925 w 5715892"/>
                <a:gd name="connsiteY162" fmla="*/ 2190750 h 3486150"/>
                <a:gd name="connsiteX163" fmla="*/ 1666875 w 5715892"/>
                <a:gd name="connsiteY163" fmla="*/ 2152650 h 3486150"/>
                <a:gd name="connsiteX164" fmla="*/ 1647825 w 5715892"/>
                <a:gd name="connsiteY164" fmla="*/ 2085975 h 3486150"/>
                <a:gd name="connsiteX165" fmla="*/ 1657350 w 5715892"/>
                <a:gd name="connsiteY165" fmla="*/ 1962150 h 3486150"/>
                <a:gd name="connsiteX166" fmla="*/ 1666875 w 5715892"/>
                <a:gd name="connsiteY166" fmla="*/ 1933575 h 3486150"/>
                <a:gd name="connsiteX167" fmla="*/ 1695450 w 5715892"/>
                <a:gd name="connsiteY167" fmla="*/ 1838325 h 3486150"/>
                <a:gd name="connsiteX168" fmla="*/ 1733550 w 5715892"/>
                <a:gd name="connsiteY168" fmla="*/ 1685925 h 3486150"/>
                <a:gd name="connsiteX169" fmla="*/ 1762125 w 5715892"/>
                <a:gd name="connsiteY169" fmla="*/ 1619250 h 3486150"/>
                <a:gd name="connsiteX170" fmla="*/ 1781175 w 5715892"/>
                <a:gd name="connsiteY170" fmla="*/ 1524000 h 3486150"/>
                <a:gd name="connsiteX171" fmla="*/ 1781175 w 5715892"/>
                <a:gd name="connsiteY171" fmla="*/ 1390650 h 3486150"/>
                <a:gd name="connsiteX172" fmla="*/ 1714500 w 5715892"/>
                <a:gd name="connsiteY172" fmla="*/ 1276350 h 3486150"/>
                <a:gd name="connsiteX173" fmla="*/ 1647825 w 5715892"/>
                <a:gd name="connsiteY173" fmla="*/ 1209675 h 3486150"/>
                <a:gd name="connsiteX174" fmla="*/ 1533525 w 5715892"/>
                <a:gd name="connsiteY174" fmla="*/ 1114425 h 3486150"/>
                <a:gd name="connsiteX175" fmla="*/ 1400175 w 5715892"/>
                <a:gd name="connsiteY175" fmla="*/ 1076325 h 3486150"/>
                <a:gd name="connsiteX176" fmla="*/ 1314450 w 5715892"/>
                <a:gd name="connsiteY176" fmla="*/ 1066800 h 3486150"/>
                <a:gd name="connsiteX177" fmla="*/ 1238250 w 5715892"/>
                <a:gd name="connsiteY177" fmla="*/ 1057275 h 3486150"/>
                <a:gd name="connsiteX178" fmla="*/ 1057275 w 5715892"/>
                <a:gd name="connsiteY178" fmla="*/ 1038225 h 3486150"/>
                <a:gd name="connsiteX179" fmla="*/ 866775 w 5715892"/>
                <a:gd name="connsiteY179" fmla="*/ 1066800 h 3486150"/>
                <a:gd name="connsiteX180" fmla="*/ 809625 w 5715892"/>
                <a:gd name="connsiteY180" fmla="*/ 1114425 h 3486150"/>
                <a:gd name="connsiteX181" fmla="*/ 828675 w 5715892"/>
                <a:gd name="connsiteY181" fmla="*/ 1257300 h 3486150"/>
                <a:gd name="connsiteX182" fmla="*/ 923925 w 5715892"/>
                <a:gd name="connsiteY182" fmla="*/ 1419225 h 3486150"/>
                <a:gd name="connsiteX183" fmla="*/ 1133475 w 5715892"/>
                <a:gd name="connsiteY183" fmla="*/ 1581150 h 3486150"/>
                <a:gd name="connsiteX184" fmla="*/ 1209675 w 5715892"/>
                <a:gd name="connsiteY184" fmla="*/ 1647825 h 3486150"/>
                <a:gd name="connsiteX185" fmla="*/ 1333500 w 5715892"/>
                <a:gd name="connsiteY185" fmla="*/ 1752600 h 3486150"/>
                <a:gd name="connsiteX186" fmla="*/ 1371600 w 5715892"/>
                <a:gd name="connsiteY186" fmla="*/ 1847850 h 3486150"/>
                <a:gd name="connsiteX187" fmla="*/ 1362075 w 5715892"/>
                <a:gd name="connsiteY187" fmla="*/ 1981200 h 3486150"/>
                <a:gd name="connsiteX188" fmla="*/ 1200150 w 5715892"/>
                <a:gd name="connsiteY188" fmla="*/ 2190750 h 3486150"/>
                <a:gd name="connsiteX189" fmla="*/ 1095375 w 5715892"/>
                <a:gd name="connsiteY189" fmla="*/ 2276475 h 3486150"/>
                <a:gd name="connsiteX190" fmla="*/ 1057275 w 5715892"/>
                <a:gd name="connsiteY190" fmla="*/ 2295525 h 3486150"/>
                <a:gd name="connsiteX191" fmla="*/ 923925 w 5715892"/>
                <a:gd name="connsiteY191" fmla="*/ 2305050 h 3486150"/>
                <a:gd name="connsiteX192" fmla="*/ 590550 w 5715892"/>
                <a:gd name="connsiteY192" fmla="*/ 2286000 h 3486150"/>
                <a:gd name="connsiteX193" fmla="*/ 352425 w 5715892"/>
                <a:gd name="connsiteY193" fmla="*/ 2171700 h 3486150"/>
                <a:gd name="connsiteX194" fmla="*/ 276225 w 5715892"/>
                <a:gd name="connsiteY194" fmla="*/ 2114550 h 3486150"/>
                <a:gd name="connsiteX195" fmla="*/ 161925 w 5715892"/>
                <a:gd name="connsiteY195" fmla="*/ 2000250 h 3486150"/>
                <a:gd name="connsiteX196" fmla="*/ 104775 w 5715892"/>
                <a:gd name="connsiteY196" fmla="*/ 1905000 h 3486150"/>
                <a:gd name="connsiteX197" fmla="*/ 66675 w 5715892"/>
                <a:gd name="connsiteY197" fmla="*/ 1809750 h 3486150"/>
                <a:gd name="connsiteX198" fmla="*/ 47625 w 5715892"/>
                <a:gd name="connsiteY198" fmla="*/ 1685925 h 3486150"/>
                <a:gd name="connsiteX199" fmla="*/ 38100 w 5715892"/>
                <a:gd name="connsiteY199" fmla="*/ 1638300 h 3486150"/>
                <a:gd name="connsiteX200" fmla="*/ 95250 w 5715892"/>
                <a:gd name="connsiteY200" fmla="*/ 1323975 h 3486150"/>
                <a:gd name="connsiteX201" fmla="*/ 114300 w 5715892"/>
                <a:gd name="connsiteY201" fmla="*/ 1266825 h 3486150"/>
                <a:gd name="connsiteX202" fmla="*/ 190500 w 5715892"/>
                <a:gd name="connsiteY202" fmla="*/ 1209675 h 3486150"/>
                <a:gd name="connsiteX203" fmla="*/ 276225 w 5715892"/>
                <a:gd name="connsiteY203" fmla="*/ 1181100 h 3486150"/>
                <a:gd name="connsiteX204" fmla="*/ 390525 w 5715892"/>
                <a:gd name="connsiteY204" fmla="*/ 1171575 h 3486150"/>
                <a:gd name="connsiteX205" fmla="*/ 457200 w 5715892"/>
                <a:gd name="connsiteY205" fmla="*/ 1181100 h 3486150"/>
                <a:gd name="connsiteX206" fmla="*/ 495300 w 5715892"/>
                <a:gd name="connsiteY206" fmla="*/ 1238250 h 3486150"/>
                <a:gd name="connsiteX207" fmla="*/ 542925 w 5715892"/>
                <a:gd name="connsiteY207" fmla="*/ 1419225 h 3486150"/>
                <a:gd name="connsiteX208" fmla="*/ 552450 w 5715892"/>
                <a:gd name="connsiteY208" fmla="*/ 1533525 h 3486150"/>
                <a:gd name="connsiteX209" fmla="*/ 581025 w 5715892"/>
                <a:gd name="connsiteY209" fmla="*/ 1704975 h 3486150"/>
                <a:gd name="connsiteX210" fmla="*/ 600075 w 5715892"/>
                <a:gd name="connsiteY210" fmla="*/ 1981200 h 3486150"/>
                <a:gd name="connsiteX211" fmla="*/ 590550 w 5715892"/>
                <a:gd name="connsiteY211" fmla="*/ 2543175 h 3486150"/>
                <a:gd name="connsiteX212" fmla="*/ 561975 w 5715892"/>
                <a:gd name="connsiteY212" fmla="*/ 2571750 h 3486150"/>
                <a:gd name="connsiteX213" fmla="*/ 523875 w 5715892"/>
                <a:gd name="connsiteY213" fmla="*/ 2638425 h 3486150"/>
                <a:gd name="connsiteX214" fmla="*/ 485775 w 5715892"/>
                <a:gd name="connsiteY214" fmla="*/ 2695575 h 3486150"/>
                <a:gd name="connsiteX215" fmla="*/ 447675 w 5715892"/>
                <a:gd name="connsiteY215" fmla="*/ 2867025 h 3486150"/>
                <a:gd name="connsiteX216" fmla="*/ 485775 w 5715892"/>
                <a:gd name="connsiteY216" fmla="*/ 3009900 h 3486150"/>
                <a:gd name="connsiteX217" fmla="*/ 542925 w 5715892"/>
                <a:gd name="connsiteY217" fmla="*/ 3028950 h 3486150"/>
                <a:gd name="connsiteX218" fmla="*/ 571500 w 5715892"/>
                <a:gd name="connsiteY218" fmla="*/ 3038475 h 3486150"/>
                <a:gd name="connsiteX219" fmla="*/ 819150 w 5715892"/>
                <a:gd name="connsiteY219" fmla="*/ 3028950 h 3486150"/>
                <a:gd name="connsiteX220" fmla="*/ 895350 w 5715892"/>
                <a:gd name="connsiteY220" fmla="*/ 3000375 h 3486150"/>
                <a:gd name="connsiteX221" fmla="*/ 1066800 w 5715892"/>
                <a:gd name="connsiteY221" fmla="*/ 2952750 h 3486150"/>
                <a:gd name="connsiteX222" fmla="*/ 1571625 w 5715892"/>
                <a:gd name="connsiteY222" fmla="*/ 2981325 h 3486150"/>
                <a:gd name="connsiteX223" fmla="*/ 1647825 w 5715892"/>
                <a:gd name="connsiteY223" fmla="*/ 3009900 h 3486150"/>
                <a:gd name="connsiteX224" fmla="*/ 1752600 w 5715892"/>
                <a:gd name="connsiteY224" fmla="*/ 3067050 h 3486150"/>
                <a:gd name="connsiteX225" fmla="*/ 1762125 w 5715892"/>
                <a:gd name="connsiteY225" fmla="*/ 3114675 h 3486150"/>
                <a:gd name="connsiteX226" fmla="*/ 1685925 w 5715892"/>
                <a:gd name="connsiteY226" fmla="*/ 3219450 h 3486150"/>
                <a:gd name="connsiteX227" fmla="*/ 1657350 w 5715892"/>
                <a:gd name="connsiteY227" fmla="*/ 3248025 h 3486150"/>
                <a:gd name="connsiteX228" fmla="*/ 1619250 w 5715892"/>
                <a:gd name="connsiteY228" fmla="*/ 3257550 h 3486150"/>
                <a:gd name="connsiteX229" fmla="*/ 1514475 w 5715892"/>
                <a:gd name="connsiteY229" fmla="*/ 3295650 h 3486150"/>
                <a:gd name="connsiteX230" fmla="*/ 1466850 w 5715892"/>
                <a:gd name="connsiteY230" fmla="*/ 3305175 h 3486150"/>
                <a:gd name="connsiteX231" fmla="*/ 1419225 w 5715892"/>
                <a:gd name="connsiteY231" fmla="*/ 3324225 h 3486150"/>
                <a:gd name="connsiteX232" fmla="*/ 1333500 w 5715892"/>
                <a:gd name="connsiteY232" fmla="*/ 3333750 h 3486150"/>
                <a:gd name="connsiteX233" fmla="*/ 1162050 w 5715892"/>
                <a:gd name="connsiteY233" fmla="*/ 3409950 h 3486150"/>
                <a:gd name="connsiteX234" fmla="*/ 1057275 w 5715892"/>
                <a:gd name="connsiteY234" fmla="*/ 3438525 h 3486150"/>
                <a:gd name="connsiteX235" fmla="*/ 1000125 w 5715892"/>
                <a:gd name="connsiteY235" fmla="*/ 3457575 h 3486150"/>
                <a:gd name="connsiteX236" fmla="*/ 857250 w 5715892"/>
                <a:gd name="connsiteY236" fmla="*/ 3476625 h 3486150"/>
                <a:gd name="connsiteX237" fmla="*/ 781050 w 5715892"/>
                <a:gd name="connsiteY237" fmla="*/ 3486150 h 3486150"/>
                <a:gd name="connsiteX238" fmla="*/ 533400 w 5715892"/>
                <a:gd name="connsiteY238" fmla="*/ 3476625 h 3486150"/>
                <a:gd name="connsiteX239" fmla="*/ 400050 w 5715892"/>
                <a:gd name="connsiteY239" fmla="*/ 3352800 h 3486150"/>
                <a:gd name="connsiteX240" fmla="*/ 390525 w 5715892"/>
                <a:gd name="connsiteY240" fmla="*/ 3238500 h 3486150"/>
                <a:gd name="connsiteX241" fmla="*/ 485775 w 5715892"/>
                <a:gd name="connsiteY241" fmla="*/ 3086100 h 3486150"/>
                <a:gd name="connsiteX242" fmla="*/ 685800 w 5715892"/>
                <a:gd name="connsiteY242" fmla="*/ 2943225 h 3486150"/>
                <a:gd name="connsiteX243" fmla="*/ 771525 w 5715892"/>
                <a:gd name="connsiteY243" fmla="*/ 2905125 h 3486150"/>
                <a:gd name="connsiteX244" fmla="*/ 819150 w 5715892"/>
                <a:gd name="connsiteY244" fmla="*/ 2876550 h 3486150"/>
                <a:gd name="connsiteX245" fmla="*/ 895350 w 5715892"/>
                <a:gd name="connsiteY245" fmla="*/ 2838450 h 3486150"/>
                <a:gd name="connsiteX246" fmla="*/ 1133475 w 5715892"/>
                <a:gd name="connsiteY246" fmla="*/ 2638425 h 3486150"/>
                <a:gd name="connsiteX247" fmla="*/ 1257300 w 5715892"/>
                <a:gd name="connsiteY247" fmla="*/ 2543175 h 3486150"/>
                <a:gd name="connsiteX248" fmla="*/ 1333500 w 5715892"/>
                <a:gd name="connsiteY248" fmla="*/ 2457450 h 3486150"/>
                <a:gd name="connsiteX249" fmla="*/ 1600200 w 5715892"/>
                <a:gd name="connsiteY249" fmla="*/ 2314575 h 3486150"/>
                <a:gd name="connsiteX250" fmla="*/ 1704975 w 5715892"/>
                <a:gd name="connsiteY250" fmla="*/ 2276475 h 3486150"/>
                <a:gd name="connsiteX251" fmla="*/ 1828800 w 5715892"/>
                <a:gd name="connsiteY251" fmla="*/ 2247900 h 3486150"/>
                <a:gd name="connsiteX252" fmla="*/ 1895475 w 5715892"/>
                <a:gd name="connsiteY252" fmla="*/ 2257425 h 3486150"/>
                <a:gd name="connsiteX253" fmla="*/ 1914525 w 5715892"/>
                <a:gd name="connsiteY253" fmla="*/ 2314575 h 3486150"/>
                <a:gd name="connsiteX254" fmla="*/ 1933575 w 5715892"/>
                <a:gd name="connsiteY254" fmla="*/ 2362200 h 3486150"/>
                <a:gd name="connsiteX255" fmla="*/ 1924050 w 5715892"/>
                <a:gd name="connsiteY255" fmla="*/ 2828925 h 3486150"/>
                <a:gd name="connsiteX256" fmla="*/ 2000250 w 5715892"/>
                <a:gd name="connsiteY256" fmla="*/ 3000375 h 3486150"/>
                <a:gd name="connsiteX257" fmla="*/ 2114550 w 5715892"/>
                <a:gd name="connsiteY257" fmla="*/ 2990850 h 3486150"/>
                <a:gd name="connsiteX258" fmla="*/ 2219325 w 5715892"/>
                <a:gd name="connsiteY258" fmla="*/ 2943225 h 3486150"/>
                <a:gd name="connsiteX259" fmla="*/ 2419350 w 5715892"/>
                <a:gd name="connsiteY259" fmla="*/ 2800350 h 3486150"/>
                <a:gd name="connsiteX260" fmla="*/ 2495550 w 5715892"/>
                <a:gd name="connsiteY260" fmla="*/ 2695575 h 3486150"/>
                <a:gd name="connsiteX261" fmla="*/ 2524125 w 5715892"/>
                <a:gd name="connsiteY261" fmla="*/ 2571750 h 3486150"/>
                <a:gd name="connsiteX262" fmla="*/ 2657475 w 5715892"/>
                <a:gd name="connsiteY262" fmla="*/ 2428875 h 3486150"/>
                <a:gd name="connsiteX263" fmla="*/ 2733675 w 5715892"/>
                <a:gd name="connsiteY263" fmla="*/ 2419350 h 3486150"/>
                <a:gd name="connsiteX264" fmla="*/ 2886075 w 5715892"/>
                <a:gd name="connsiteY264" fmla="*/ 2476500 h 3486150"/>
                <a:gd name="connsiteX265" fmla="*/ 2905125 w 5715892"/>
                <a:gd name="connsiteY265" fmla="*/ 2514600 h 3486150"/>
                <a:gd name="connsiteX266" fmla="*/ 2924175 w 5715892"/>
                <a:gd name="connsiteY266" fmla="*/ 2628900 h 3486150"/>
                <a:gd name="connsiteX267" fmla="*/ 2876550 w 5715892"/>
                <a:gd name="connsiteY267" fmla="*/ 2733675 h 3486150"/>
                <a:gd name="connsiteX268" fmla="*/ 2800350 w 5715892"/>
                <a:gd name="connsiteY268" fmla="*/ 2876550 h 3486150"/>
                <a:gd name="connsiteX269" fmla="*/ 2819400 w 5715892"/>
                <a:gd name="connsiteY269" fmla="*/ 3190875 h 3486150"/>
                <a:gd name="connsiteX270" fmla="*/ 2933700 w 5715892"/>
                <a:gd name="connsiteY270" fmla="*/ 3267075 h 3486150"/>
                <a:gd name="connsiteX271" fmla="*/ 2990850 w 5715892"/>
                <a:gd name="connsiteY271" fmla="*/ 3295650 h 3486150"/>
                <a:gd name="connsiteX272" fmla="*/ 3067050 w 5715892"/>
                <a:gd name="connsiteY272" fmla="*/ 3305175 h 3486150"/>
                <a:gd name="connsiteX273" fmla="*/ 3162300 w 5715892"/>
                <a:gd name="connsiteY273" fmla="*/ 3314700 h 3486150"/>
                <a:gd name="connsiteX274" fmla="*/ 3276600 w 5715892"/>
                <a:gd name="connsiteY274" fmla="*/ 3324225 h 3486150"/>
                <a:gd name="connsiteX275" fmla="*/ 3609975 w 5715892"/>
                <a:gd name="connsiteY275" fmla="*/ 3362325 h 3486150"/>
                <a:gd name="connsiteX276" fmla="*/ 4010025 w 5715892"/>
                <a:gd name="connsiteY276" fmla="*/ 3286125 h 3486150"/>
                <a:gd name="connsiteX277" fmla="*/ 4095750 w 5715892"/>
                <a:gd name="connsiteY277" fmla="*/ 3228975 h 3486150"/>
                <a:gd name="connsiteX278" fmla="*/ 4276725 w 5715892"/>
                <a:gd name="connsiteY278" fmla="*/ 3095625 h 3486150"/>
                <a:gd name="connsiteX279" fmla="*/ 4352925 w 5715892"/>
                <a:gd name="connsiteY279" fmla="*/ 3019425 h 3486150"/>
                <a:gd name="connsiteX280" fmla="*/ 4533900 w 5715892"/>
                <a:gd name="connsiteY280" fmla="*/ 2886075 h 3486150"/>
                <a:gd name="connsiteX281" fmla="*/ 4648200 w 5715892"/>
                <a:gd name="connsiteY281" fmla="*/ 2857500 h 3486150"/>
                <a:gd name="connsiteX282" fmla="*/ 4724400 w 5715892"/>
                <a:gd name="connsiteY282" fmla="*/ 2876550 h 3486150"/>
                <a:gd name="connsiteX283" fmla="*/ 4829175 w 5715892"/>
                <a:gd name="connsiteY283" fmla="*/ 2962275 h 3486150"/>
                <a:gd name="connsiteX284" fmla="*/ 4886325 w 5715892"/>
                <a:gd name="connsiteY284" fmla="*/ 3028950 h 3486150"/>
                <a:gd name="connsiteX285" fmla="*/ 4924425 w 5715892"/>
                <a:gd name="connsiteY285" fmla="*/ 3152775 h 3486150"/>
                <a:gd name="connsiteX286" fmla="*/ 5048250 w 5715892"/>
                <a:gd name="connsiteY286" fmla="*/ 3238500 h 3486150"/>
                <a:gd name="connsiteX287" fmla="*/ 5191125 w 5715892"/>
                <a:gd name="connsiteY287" fmla="*/ 3314700 h 3486150"/>
                <a:gd name="connsiteX288" fmla="*/ 5295900 w 5715892"/>
                <a:gd name="connsiteY288" fmla="*/ 3209925 h 3486150"/>
                <a:gd name="connsiteX289" fmla="*/ 5381625 w 5715892"/>
                <a:gd name="connsiteY289" fmla="*/ 3095625 h 3486150"/>
                <a:gd name="connsiteX290" fmla="*/ 5448300 w 5715892"/>
                <a:gd name="connsiteY290" fmla="*/ 2981325 h 3486150"/>
                <a:gd name="connsiteX291" fmla="*/ 5572125 w 5715892"/>
                <a:gd name="connsiteY291" fmla="*/ 2828925 h 3486150"/>
                <a:gd name="connsiteX292" fmla="*/ 5610225 w 5715892"/>
                <a:gd name="connsiteY292" fmla="*/ 2705100 h 3486150"/>
                <a:gd name="connsiteX293" fmla="*/ 5629275 w 5715892"/>
                <a:gd name="connsiteY293" fmla="*/ 2533650 h 3486150"/>
                <a:gd name="connsiteX294" fmla="*/ 5686425 w 5715892"/>
                <a:gd name="connsiteY294" fmla="*/ 2362200 h 3486150"/>
                <a:gd name="connsiteX295" fmla="*/ 5676900 w 5715892"/>
                <a:gd name="connsiteY295" fmla="*/ 2095500 h 3486150"/>
                <a:gd name="connsiteX296" fmla="*/ 5667375 w 5715892"/>
                <a:gd name="connsiteY296" fmla="*/ 2047875 h 3486150"/>
                <a:gd name="connsiteX297" fmla="*/ 5610225 w 5715892"/>
                <a:gd name="connsiteY297" fmla="*/ 1990725 h 3486150"/>
                <a:gd name="connsiteX298" fmla="*/ 5476875 w 5715892"/>
                <a:gd name="connsiteY298" fmla="*/ 2009775 h 3486150"/>
                <a:gd name="connsiteX299" fmla="*/ 5400675 w 5715892"/>
                <a:gd name="connsiteY299" fmla="*/ 2038350 h 3486150"/>
                <a:gd name="connsiteX300" fmla="*/ 5305425 w 5715892"/>
                <a:gd name="connsiteY300" fmla="*/ 2057400 h 3486150"/>
                <a:gd name="connsiteX301" fmla="*/ 5143500 w 5715892"/>
                <a:gd name="connsiteY301" fmla="*/ 2028825 h 3486150"/>
                <a:gd name="connsiteX302" fmla="*/ 5076825 w 5715892"/>
                <a:gd name="connsiteY302" fmla="*/ 1905000 h 3486150"/>
                <a:gd name="connsiteX303" fmla="*/ 5143500 w 5715892"/>
                <a:gd name="connsiteY303" fmla="*/ 1628775 h 3486150"/>
                <a:gd name="connsiteX304" fmla="*/ 5200650 w 5715892"/>
                <a:gd name="connsiteY304" fmla="*/ 1571625 h 3486150"/>
                <a:gd name="connsiteX305" fmla="*/ 5267325 w 5715892"/>
                <a:gd name="connsiteY305" fmla="*/ 1524000 h 3486150"/>
                <a:gd name="connsiteX306" fmla="*/ 5410200 w 5715892"/>
                <a:gd name="connsiteY306" fmla="*/ 1352550 h 3486150"/>
                <a:gd name="connsiteX307" fmla="*/ 5429250 w 5715892"/>
                <a:gd name="connsiteY307" fmla="*/ 1295400 h 3486150"/>
                <a:gd name="connsiteX308" fmla="*/ 5410200 w 5715892"/>
                <a:gd name="connsiteY308" fmla="*/ 1019175 h 3486150"/>
                <a:gd name="connsiteX309" fmla="*/ 5353050 w 5715892"/>
                <a:gd name="connsiteY309" fmla="*/ 942975 h 3486150"/>
                <a:gd name="connsiteX310" fmla="*/ 5181600 w 5715892"/>
                <a:gd name="connsiteY310" fmla="*/ 809625 h 3486150"/>
                <a:gd name="connsiteX311" fmla="*/ 5143500 w 5715892"/>
                <a:gd name="connsiteY311" fmla="*/ 790575 h 3486150"/>
                <a:gd name="connsiteX312" fmla="*/ 5019675 w 5715892"/>
                <a:gd name="connsiteY312" fmla="*/ 800100 h 3486150"/>
                <a:gd name="connsiteX313" fmla="*/ 4829175 w 5715892"/>
                <a:gd name="connsiteY313" fmla="*/ 990600 h 3486150"/>
                <a:gd name="connsiteX314" fmla="*/ 4457700 w 5715892"/>
                <a:gd name="connsiteY314" fmla="*/ 1295400 h 3486150"/>
                <a:gd name="connsiteX315" fmla="*/ 4314825 w 5715892"/>
                <a:gd name="connsiteY315" fmla="*/ 1371600 h 3486150"/>
                <a:gd name="connsiteX316" fmla="*/ 4171950 w 5715892"/>
                <a:gd name="connsiteY316" fmla="*/ 1381125 h 3486150"/>
                <a:gd name="connsiteX317" fmla="*/ 3714750 w 5715892"/>
                <a:gd name="connsiteY317" fmla="*/ 1371600 h 3486150"/>
                <a:gd name="connsiteX318" fmla="*/ 3124200 w 5715892"/>
                <a:gd name="connsiteY318" fmla="*/ 1276350 h 3486150"/>
                <a:gd name="connsiteX319" fmla="*/ 3067050 w 5715892"/>
                <a:gd name="connsiteY319" fmla="*/ 1257300 h 3486150"/>
                <a:gd name="connsiteX320" fmla="*/ 2952750 w 5715892"/>
                <a:gd name="connsiteY320" fmla="*/ 1181100 h 3486150"/>
                <a:gd name="connsiteX321" fmla="*/ 2924175 w 5715892"/>
                <a:gd name="connsiteY321" fmla="*/ 1143000 h 3486150"/>
                <a:gd name="connsiteX322" fmla="*/ 2800350 w 5715892"/>
                <a:gd name="connsiteY322" fmla="*/ 942975 h 3486150"/>
                <a:gd name="connsiteX323" fmla="*/ 2676525 w 5715892"/>
                <a:gd name="connsiteY323" fmla="*/ 695325 h 3486150"/>
                <a:gd name="connsiteX324" fmla="*/ 2505075 w 5715892"/>
                <a:gd name="connsiteY324" fmla="*/ 504825 h 3486150"/>
                <a:gd name="connsiteX325" fmla="*/ 2400300 w 5715892"/>
                <a:gd name="connsiteY325" fmla="*/ 438150 h 3486150"/>
                <a:gd name="connsiteX326" fmla="*/ 2352675 w 5715892"/>
                <a:gd name="connsiteY326" fmla="*/ 400050 h 3486150"/>
                <a:gd name="connsiteX327" fmla="*/ 2247900 w 5715892"/>
                <a:gd name="connsiteY327" fmla="*/ 438150 h 3486150"/>
                <a:gd name="connsiteX328" fmla="*/ 2085975 w 5715892"/>
                <a:gd name="connsiteY328" fmla="*/ 561975 h 3486150"/>
                <a:gd name="connsiteX329" fmla="*/ 2019300 w 5715892"/>
                <a:gd name="connsiteY329" fmla="*/ 704850 h 3486150"/>
                <a:gd name="connsiteX330" fmla="*/ 2009775 w 5715892"/>
                <a:gd name="connsiteY330" fmla="*/ 781050 h 3486150"/>
                <a:gd name="connsiteX331" fmla="*/ 2038350 w 5715892"/>
                <a:gd name="connsiteY331" fmla="*/ 952500 h 3486150"/>
                <a:gd name="connsiteX332" fmla="*/ 2133600 w 5715892"/>
                <a:gd name="connsiteY332" fmla="*/ 1200150 h 3486150"/>
                <a:gd name="connsiteX333" fmla="*/ 2171700 w 5715892"/>
                <a:gd name="connsiteY333" fmla="*/ 1247775 h 3486150"/>
                <a:gd name="connsiteX334" fmla="*/ 2228850 w 5715892"/>
                <a:gd name="connsiteY334" fmla="*/ 1295400 h 3486150"/>
                <a:gd name="connsiteX335" fmla="*/ 2371725 w 5715892"/>
                <a:gd name="connsiteY335" fmla="*/ 1333500 h 3486150"/>
                <a:gd name="connsiteX336" fmla="*/ 2867025 w 5715892"/>
                <a:gd name="connsiteY336" fmla="*/ 1285875 h 3486150"/>
                <a:gd name="connsiteX337" fmla="*/ 3219450 w 5715892"/>
                <a:gd name="connsiteY337" fmla="*/ 1143000 h 3486150"/>
                <a:gd name="connsiteX338" fmla="*/ 3514725 w 5715892"/>
                <a:gd name="connsiteY338" fmla="*/ 1095375 h 3486150"/>
                <a:gd name="connsiteX339" fmla="*/ 3752850 w 5715892"/>
                <a:gd name="connsiteY339" fmla="*/ 1181100 h 3486150"/>
                <a:gd name="connsiteX340" fmla="*/ 3800475 w 5715892"/>
                <a:gd name="connsiteY340" fmla="*/ 1257300 h 3486150"/>
                <a:gd name="connsiteX341" fmla="*/ 3762375 w 5715892"/>
                <a:gd name="connsiteY341" fmla="*/ 1524000 h 3486150"/>
                <a:gd name="connsiteX342" fmla="*/ 3581400 w 5715892"/>
                <a:gd name="connsiteY342" fmla="*/ 1685925 h 3486150"/>
                <a:gd name="connsiteX343" fmla="*/ 3381375 w 5715892"/>
                <a:gd name="connsiteY343" fmla="*/ 1724025 h 3486150"/>
                <a:gd name="connsiteX344" fmla="*/ 2781300 w 5715892"/>
                <a:gd name="connsiteY344" fmla="*/ 1704975 h 3486150"/>
                <a:gd name="connsiteX345" fmla="*/ 2609850 w 5715892"/>
                <a:gd name="connsiteY345" fmla="*/ 1695450 h 3486150"/>
                <a:gd name="connsiteX346" fmla="*/ 2486025 w 5715892"/>
                <a:gd name="connsiteY346" fmla="*/ 1676400 h 3486150"/>
                <a:gd name="connsiteX347" fmla="*/ 2362200 w 5715892"/>
                <a:gd name="connsiteY347" fmla="*/ 1590675 h 3486150"/>
                <a:gd name="connsiteX348" fmla="*/ 2219325 w 5715892"/>
                <a:gd name="connsiteY348" fmla="*/ 1428750 h 3486150"/>
                <a:gd name="connsiteX349" fmla="*/ 2171700 w 5715892"/>
                <a:gd name="connsiteY349" fmla="*/ 1381125 h 3486150"/>
                <a:gd name="connsiteX350" fmla="*/ 1990725 w 5715892"/>
                <a:gd name="connsiteY350" fmla="*/ 1076325 h 3486150"/>
                <a:gd name="connsiteX351" fmla="*/ 1981200 w 5715892"/>
                <a:gd name="connsiteY351" fmla="*/ 1038225 h 3486150"/>
                <a:gd name="connsiteX352" fmla="*/ 1962150 w 5715892"/>
                <a:gd name="connsiteY352" fmla="*/ 752475 h 3486150"/>
                <a:gd name="connsiteX353" fmla="*/ 1943100 w 5715892"/>
                <a:gd name="connsiteY353" fmla="*/ 704850 h 3486150"/>
                <a:gd name="connsiteX354" fmla="*/ 1905000 w 5715892"/>
                <a:gd name="connsiteY354" fmla="*/ 676275 h 3486150"/>
                <a:gd name="connsiteX355" fmla="*/ 1866900 w 5715892"/>
                <a:gd name="connsiteY355" fmla="*/ 666750 h 3486150"/>
                <a:gd name="connsiteX356" fmla="*/ 1838325 w 5715892"/>
                <a:gd name="connsiteY356" fmla="*/ 657225 h 3486150"/>
                <a:gd name="connsiteX357" fmla="*/ 1504950 w 5715892"/>
                <a:gd name="connsiteY357" fmla="*/ 676275 h 3486150"/>
                <a:gd name="connsiteX358" fmla="*/ 1419225 w 5715892"/>
                <a:gd name="connsiteY358" fmla="*/ 695325 h 3486150"/>
                <a:gd name="connsiteX359" fmla="*/ 1362075 w 5715892"/>
                <a:gd name="connsiteY359" fmla="*/ 752475 h 3486150"/>
                <a:gd name="connsiteX360" fmla="*/ 1247775 w 5715892"/>
                <a:gd name="connsiteY360" fmla="*/ 847725 h 3486150"/>
                <a:gd name="connsiteX361" fmla="*/ 1171575 w 5715892"/>
                <a:gd name="connsiteY361" fmla="*/ 914400 h 3486150"/>
                <a:gd name="connsiteX362" fmla="*/ 1104900 w 5715892"/>
                <a:gd name="connsiteY362" fmla="*/ 971550 h 3486150"/>
                <a:gd name="connsiteX363" fmla="*/ 1000125 w 5715892"/>
                <a:gd name="connsiteY363" fmla="*/ 1038225 h 3486150"/>
                <a:gd name="connsiteX364" fmla="*/ 495300 w 5715892"/>
                <a:gd name="connsiteY364" fmla="*/ 1009650 h 3486150"/>
                <a:gd name="connsiteX365" fmla="*/ 428625 w 5715892"/>
                <a:gd name="connsiteY365" fmla="*/ 962025 h 3486150"/>
                <a:gd name="connsiteX366" fmla="*/ 190500 w 5715892"/>
                <a:gd name="connsiteY366" fmla="*/ 762000 h 3486150"/>
                <a:gd name="connsiteX367" fmla="*/ 152400 w 5715892"/>
                <a:gd name="connsiteY367" fmla="*/ 723900 h 3486150"/>
                <a:gd name="connsiteX368" fmla="*/ 104775 w 5715892"/>
                <a:gd name="connsiteY368" fmla="*/ 657225 h 3486150"/>
                <a:gd name="connsiteX369" fmla="*/ 95250 w 5715892"/>
                <a:gd name="connsiteY369" fmla="*/ 542925 h 3486150"/>
                <a:gd name="connsiteX370" fmla="*/ 152400 w 5715892"/>
                <a:gd name="connsiteY370" fmla="*/ 504825 h 3486150"/>
                <a:gd name="connsiteX371" fmla="*/ 200025 w 5715892"/>
                <a:gd name="connsiteY371" fmla="*/ 485775 h 3486150"/>
                <a:gd name="connsiteX372" fmla="*/ 238125 w 5715892"/>
                <a:gd name="connsiteY372" fmla="*/ 466725 h 3486150"/>
                <a:gd name="connsiteX373" fmla="*/ 276225 w 5715892"/>
                <a:gd name="connsiteY373" fmla="*/ 457200 h 3486150"/>
                <a:gd name="connsiteX374" fmla="*/ 428625 w 5715892"/>
                <a:gd name="connsiteY374" fmla="*/ 514350 h 3486150"/>
                <a:gd name="connsiteX375" fmla="*/ 438150 w 5715892"/>
                <a:gd name="connsiteY375" fmla="*/ 542925 h 3486150"/>
                <a:gd name="connsiteX376" fmla="*/ 466725 w 5715892"/>
                <a:gd name="connsiteY376" fmla="*/ 752475 h 3486150"/>
                <a:gd name="connsiteX377" fmla="*/ 457200 w 5715892"/>
                <a:gd name="connsiteY377" fmla="*/ 885825 h 3486150"/>
                <a:gd name="connsiteX378" fmla="*/ 323850 w 5715892"/>
                <a:gd name="connsiteY378" fmla="*/ 1114425 h 3486150"/>
                <a:gd name="connsiteX379" fmla="*/ 247650 w 5715892"/>
                <a:gd name="connsiteY379" fmla="*/ 1257300 h 3486150"/>
                <a:gd name="connsiteX380" fmla="*/ 152400 w 5715892"/>
                <a:gd name="connsiteY380" fmla="*/ 1295400 h 3486150"/>
                <a:gd name="connsiteX381" fmla="*/ 104775 w 5715892"/>
                <a:gd name="connsiteY381" fmla="*/ 1304925 h 3486150"/>
                <a:gd name="connsiteX382" fmla="*/ 76200 w 5715892"/>
                <a:gd name="connsiteY382" fmla="*/ 1314450 h 3486150"/>
                <a:gd name="connsiteX383" fmla="*/ 0 w 5715892"/>
                <a:gd name="connsiteY383" fmla="*/ 1314450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5715892" h="3486150">
                  <a:moveTo>
                    <a:pt x="123825" y="428625"/>
                  </a:moveTo>
                  <a:cubicBezTo>
                    <a:pt x="175830" y="387021"/>
                    <a:pt x="188248" y="379962"/>
                    <a:pt x="238125" y="323850"/>
                  </a:cubicBezTo>
                  <a:cubicBezTo>
                    <a:pt x="268105" y="290123"/>
                    <a:pt x="293242" y="252233"/>
                    <a:pt x="323850" y="219075"/>
                  </a:cubicBezTo>
                  <a:cubicBezTo>
                    <a:pt x="347248" y="193727"/>
                    <a:pt x="353433" y="204284"/>
                    <a:pt x="381000" y="190500"/>
                  </a:cubicBezTo>
                  <a:cubicBezTo>
                    <a:pt x="470975" y="145512"/>
                    <a:pt x="392763" y="173879"/>
                    <a:pt x="457200" y="152400"/>
                  </a:cubicBezTo>
                  <a:cubicBezTo>
                    <a:pt x="498475" y="155575"/>
                    <a:pt x="565197" y="123674"/>
                    <a:pt x="581025" y="161925"/>
                  </a:cubicBezTo>
                  <a:cubicBezTo>
                    <a:pt x="615038" y="244122"/>
                    <a:pt x="571500" y="339668"/>
                    <a:pt x="571500" y="428625"/>
                  </a:cubicBezTo>
                  <a:cubicBezTo>
                    <a:pt x="571500" y="460533"/>
                    <a:pt x="568753" y="494421"/>
                    <a:pt x="581025" y="523875"/>
                  </a:cubicBezTo>
                  <a:cubicBezTo>
                    <a:pt x="589290" y="543710"/>
                    <a:pt x="669194" y="551270"/>
                    <a:pt x="676275" y="552450"/>
                  </a:cubicBezTo>
                  <a:cubicBezTo>
                    <a:pt x="717550" y="536575"/>
                    <a:pt x="763603" y="529797"/>
                    <a:pt x="800100" y="504825"/>
                  </a:cubicBezTo>
                  <a:cubicBezTo>
                    <a:pt x="826304" y="486896"/>
                    <a:pt x="839638" y="455043"/>
                    <a:pt x="857250" y="428625"/>
                  </a:cubicBezTo>
                  <a:cubicBezTo>
                    <a:pt x="896827" y="369259"/>
                    <a:pt x="948987" y="315338"/>
                    <a:pt x="971550" y="247650"/>
                  </a:cubicBezTo>
                  <a:cubicBezTo>
                    <a:pt x="990913" y="189560"/>
                    <a:pt x="991995" y="181825"/>
                    <a:pt x="1038225" y="104775"/>
                  </a:cubicBezTo>
                  <a:cubicBezTo>
                    <a:pt x="1045155" y="93224"/>
                    <a:pt x="1056452" y="84824"/>
                    <a:pt x="1066800" y="76200"/>
                  </a:cubicBezTo>
                  <a:cubicBezTo>
                    <a:pt x="1075594" y="68871"/>
                    <a:pt x="1085136" y="62270"/>
                    <a:pt x="1095375" y="57150"/>
                  </a:cubicBezTo>
                  <a:cubicBezTo>
                    <a:pt x="1104355" y="52660"/>
                    <a:pt x="1114425" y="50800"/>
                    <a:pt x="1123950" y="47625"/>
                  </a:cubicBezTo>
                  <a:cubicBezTo>
                    <a:pt x="1162050" y="63500"/>
                    <a:pt x="1205534" y="70084"/>
                    <a:pt x="1238250" y="95250"/>
                  </a:cubicBezTo>
                  <a:cubicBezTo>
                    <a:pt x="1251082" y="105121"/>
                    <a:pt x="1245767" y="126811"/>
                    <a:pt x="1247775" y="142875"/>
                  </a:cubicBezTo>
                  <a:cubicBezTo>
                    <a:pt x="1252125" y="177673"/>
                    <a:pt x="1250837" y="213182"/>
                    <a:pt x="1257300" y="247650"/>
                  </a:cubicBezTo>
                  <a:cubicBezTo>
                    <a:pt x="1260451" y="264455"/>
                    <a:pt x="1271437" y="278898"/>
                    <a:pt x="1276350" y="295275"/>
                  </a:cubicBezTo>
                  <a:cubicBezTo>
                    <a:pt x="1297035" y="364226"/>
                    <a:pt x="1271798" y="325513"/>
                    <a:pt x="1304925" y="400050"/>
                  </a:cubicBezTo>
                  <a:cubicBezTo>
                    <a:pt x="1309574" y="410511"/>
                    <a:pt x="1318855" y="418386"/>
                    <a:pt x="1323975" y="428625"/>
                  </a:cubicBezTo>
                  <a:cubicBezTo>
                    <a:pt x="1331621" y="443918"/>
                    <a:pt x="1336675" y="460375"/>
                    <a:pt x="1343025" y="476250"/>
                  </a:cubicBezTo>
                  <a:cubicBezTo>
                    <a:pt x="1387475" y="466725"/>
                    <a:pt x="1435292" y="467135"/>
                    <a:pt x="1476375" y="447675"/>
                  </a:cubicBezTo>
                  <a:cubicBezTo>
                    <a:pt x="1497346" y="437741"/>
                    <a:pt x="1577608" y="309228"/>
                    <a:pt x="1581150" y="304800"/>
                  </a:cubicBezTo>
                  <a:cubicBezTo>
                    <a:pt x="1597980" y="283763"/>
                    <a:pt x="1622287" y="269315"/>
                    <a:pt x="1638300" y="247650"/>
                  </a:cubicBezTo>
                  <a:cubicBezTo>
                    <a:pt x="1754411" y="90559"/>
                    <a:pt x="1694564" y="108747"/>
                    <a:pt x="1819275" y="28575"/>
                  </a:cubicBezTo>
                  <a:cubicBezTo>
                    <a:pt x="1837191" y="17058"/>
                    <a:pt x="1857375" y="9525"/>
                    <a:pt x="1876425" y="0"/>
                  </a:cubicBezTo>
                  <a:cubicBezTo>
                    <a:pt x="1933575" y="6350"/>
                    <a:pt x="1993042" y="1734"/>
                    <a:pt x="2047875" y="19050"/>
                  </a:cubicBezTo>
                  <a:cubicBezTo>
                    <a:pt x="2060358" y="22992"/>
                    <a:pt x="2054988" y="44283"/>
                    <a:pt x="2057400" y="57150"/>
                  </a:cubicBezTo>
                  <a:cubicBezTo>
                    <a:pt x="2064518" y="95114"/>
                    <a:pt x="2070100" y="133350"/>
                    <a:pt x="2076450" y="171450"/>
                  </a:cubicBezTo>
                  <a:cubicBezTo>
                    <a:pt x="2083343" y="212807"/>
                    <a:pt x="2086625" y="236287"/>
                    <a:pt x="2095500" y="276225"/>
                  </a:cubicBezTo>
                  <a:cubicBezTo>
                    <a:pt x="2098340" y="289004"/>
                    <a:pt x="2100885" y="301906"/>
                    <a:pt x="2105025" y="314325"/>
                  </a:cubicBezTo>
                  <a:cubicBezTo>
                    <a:pt x="2107234" y="320952"/>
                    <a:pt x="2128713" y="382290"/>
                    <a:pt x="2143125" y="390525"/>
                  </a:cubicBezTo>
                  <a:cubicBezTo>
                    <a:pt x="2157181" y="398557"/>
                    <a:pt x="2174875" y="396875"/>
                    <a:pt x="2190750" y="400050"/>
                  </a:cubicBezTo>
                  <a:cubicBezTo>
                    <a:pt x="2212975" y="387350"/>
                    <a:pt x="2237558" y="378092"/>
                    <a:pt x="2257425" y="361950"/>
                  </a:cubicBezTo>
                  <a:cubicBezTo>
                    <a:pt x="2288789" y="336467"/>
                    <a:pt x="2343150" y="276225"/>
                    <a:pt x="2343150" y="276225"/>
                  </a:cubicBezTo>
                  <a:cubicBezTo>
                    <a:pt x="2381143" y="181244"/>
                    <a:pt x="2335400" y="274272"/>
                    <a:pt x="2428875" y="171450"/>
                  </a:cubicBezTo>
                  <a:cubicBezTo>
                    <a:pt x="2441328" y="157751"/>
                    <a:pt x="2443317" y="135784"/>
                    <a:pt x="2457450" y="123825"/>
                  </a:cubicBezTo>
                  <a:cubicBezTo>
                    <a:pt x="2519961" y="70931"/>
                    <a:pt x="2532323" y="71769"/>
                    <a:pt x="2590800" y="57150"/>
                  </a:cubicBezTo>
                  <a:cubicBezTo>
                    <a:pt x="2609850" y="63500"/>
                    <a:pt x="2637619" y="58981"/>
                    <a:pt x="2647950" y="76200"/>
                  </a:cubicBezTo>
                  <a:cubicBezTo>
                    <a:pt x="2669744" y="112523"/>
                    <a:pt x="2672933" y="157818"/>
                    <a:pt x="2676525" y="200025"/>
                  </a:cubicBezTo>
                  <a:cubicBezTo>
                    <a:pt x="2685683" y="307633"/>
                    <a:pt x="2682875" y="415925"/>
                    <a:pt x="2686050" y="523875"/>
                  </a:cubicBezTo>
                  <a:cubicBezTo>
                    <a:pt x="2698750" y="520700"/>
                    <a:pt x="2712066" y="519385"/>
                    <a:pt x="2724150" y="514350"/>
                  </a:cubicBezTo>
                  <a:cubicBezTo>
                    <a:pt x="2777470" y="492133"/>
                    <a:pt x="2855618" y="447205"/>
                    <a:pt x="2895600" y="409575"/>
                  </a:cubicBezTo>
                  <a:cubicBezTo>
                    <a:pt x="2921773" y="384942"/>
                    <a:pt x="2976701" y="303903"/>
                    <a:pt x="3000375" y="266700"/>
                  </a:cubicBezTo>
                  <a:cubicBezTo>
                    <a:pt x="3010314" y="251081"/>
                    <a:pt x="3017842" y="233886"/>
                    <a:pt x="3028950" y="219075"/>
                  </a:cubicBezTo>
                  <a:cubicBezTo>
                    <a:pt x="3063440" y="173089"/>
                    <a:pt x="3059937" y="200242"/>
                    <a:pt x="3114675" y="161925"/>
                  </a:cubicBezTo>
                  <a:cubicBezTo>
                    <a:pt x="3129389" y="151625"/>
                    <a:pt x="3137374" y="133066"/>
                    <a:pt x="3152775" y="123825"/>
                  </a:cubicBezTo>
                  <a:cubicBezTo>
                    <a:pt x="3169994" y="113494"/>
                    <a:pt x="3209925" y="104775"/>
                    <a:pt x="3209925" y="104775"/>
                  </a:cubicBezTo>
                  <a:cubicBezTo>
                    <a:pt x="3216275" y="114300"/>
                    <a:pt x="3224466" y="122828"/>
                    <a:pt x="3228975" y="133350"/>
                  </a:cubicBezTo>
                  <a:cubicBezTo>
                    <a:pt x="3236725" y="151434"/>
                    <a:pt x="3245876" y="215707"/>
                    <a:pt x="3248025" y="228600"/>
                  </a:cubicBezTo>
                  <a:cubicBezTo>
                    <a:pt x="3251200" y="336550"/>
                    <a:pt x="3251874" y="444603"/>
                    <a:pt x="3257550" y="552450"/>
                  </a:cubicBezTo>
                  <a:cubicBezTo>
                    <a:pt x="3258895" y="578008"/>
                    <a:pt x="3282933" y="632864"/>
                    <a:pt x="3295650" y="647700"/>
                  </a:cubicBezTo>
                  <a:cubicBezTo>
                    <a:pt x="3302184" y="655323"/>
                    <a:pt x="3314700" y="654050"/>
                    <a:pt x="3324225" y="657225"/>
                  </a:cubicBezTo>
                  <a:cubicBezTo>
                    <a:pt x="3403853" y="577597"/>
                    <a:pt x="3321826" y="667656"/>
                    <a:pt x="3409950" y="523875"/>
                  </a:cubicBezTo>
                  <a:cubicBezTo>
                    <a:pt x="3451825" y="455553"/>
                    <a:pt x="3499385" y="390878"/>
                    <a:pt x="3543300" y="323850"/>
                  </a:cubicBezTo>
                  <a:cubicBezTo>
                    <a:pt x="3566482" y="288467"/>
                    <a:pt x="3590367" y="242844"/>
                    <a:pt x="3619500" y="209550"/>
                  </a:cubicBezTo>
                  <a:cubicBezTo>
                    <a:pt x="3631327" y="196033"/>
                    <a:pt x="3642370" y="180969"/>
                    <a:pt x="3657600" y="171450"/>
                  </a:cubicBezTo>
                  <a:cubicBezTo>
                    <a:pt x="3682011" y="156193"/>
                    <a:pt x="3774568" y="110236"/>
                    <a:pt x="3819525" y="95250"/>
                  </a:cubicBezTo>
                  <a:cubicBezTo>
                    <a:pt x="3831944" y="91110"/>
                    <a:pt x="3844925" y="88900"/>
                    <a:pt x="3857625" y="85725"/>
                  </a:cubicBezTo>
                  <a:cubicBezTo>
                    <a:pt x="4229788" y="115498"/>
                    <a:pt x="4072845" y="23509"/>
                    <a:pt x="4105275" y="466725"/>
                  </a:cubicBezTo>
                  <a:cubicBezTo>
                    <a:pt x="4106110" y="478142"/>
                    <a:pt x="4117975" y="485775"/>
                    <a:pt x="4124325" y="495300"/>
                  </a:cubicBezTo>
                  <a:cubicBezTo>
                    <a:pt x="4156075" y="492125"/>
                    <a:pt x="4191735" y="501366"/>
                    <a:pt x="4219575" y="485775"/>
                  </a:cubicBezTo>
                  <a:cubicBezTo>
                    <a:pt x="4274562" y="454982"/>
                    <a:pt x="4320950" y="409379"/>
                    <a:pt x="4362450" y="361950"/>
                  </a:cubicBezTo>
                  <a:cubicBezTo>
                    <a:pt x="4406900" y="311150"/>
                    <a:pt x="4437918" y="244279"/>
                    <a:pt x="4495800" y="209550"/>
                  </a:cubicBezTo>
                  <a:cubicBezTo>
                    <a:pt x="4526868" y="190909"/>
                    <a:pt x="4566925" y="165219"/>
                    <a:pt x="4600575" y="152400"/>
                  </a:cubicBezTo>
                  <a:cubicBezTo>
                    <a:pt x="4647487" y="134529"/>
                    <a:pt x="4743450" y="104775"/>
                    <a:pt x="4743450" y="104775"/>
                  </a:cubicBezTo>
                  <a:cubicBezTo>
                    <a:pt x="4765675" y="111125"/>
                    <a:pt x="4791189" y="110570"/>
                    <a:pt x="4810125" y="123825"/>
                  </a:cubicBezTo>
                  <a:cubicBezTo>
                    <a:pt x="4831751" y="138963"/>
                    <a:pt x="4862832" y="235802"/>
                    <a:pt x="4867275" y="247650"/>
                  </a:cubicBezTo>
                  <a:cubicBezTo>
                    <a:pt x="4870450" y="269875"/>
                    <a:pt x="4877868" y="291900"/>
                    <a:pt x="4876800" y="314325"/>
                  </a:cubicBezTo>
                  <a:cubicBezTo>
                    <a:pt x="4874664" y="359175"/>
                    <a:pt x="4863817" y="403185"/>
                    <a:pt x="4857750" y="447675"/>
                  </a:cubicBezTo>
                  <a:cubicBezTo>
                    <a:pt x="4854291" y="473038"/>
                    <a:pt x="4851400" y="498475"/>
                    <a:pt x="4848225" y="523875"/>
                  </a:cubicBezTo>
                  <a:cubicBezTo>
                    <a:pt x="4864100" y="536575"/>
                    <a:pt x="4875520" y="561975"/>
                    <a:pt x="4895850" y="561975"/>
                  </a:cubicBezTo>
                  <a:cubicBezTo>
                    <a:pt x="4906112" y="561975"/>
                    <a:pt x="5009464" y="493836"/>
                    <a:pt x="5019675" y="485775"/>
                  </a:cubicBezTo>
                  <a:cubicBezTo>
                    <a:pt x="5062112" y="452272"/>
                    <a:pt x="5097650" y="409656"/>
                    <a:pt x="5143500" y="381000"/>
                  </a:cubicBezTo>
                  <a:cubicBezTo>
                    <a:pt x="5168900" y="365125"/>
                    <a:pt x="5192909" y="346770"/>
                    <a:pt x="5219700" y="333375"/>
                  </a:cubicBezTo>
                  <a:cubicBezTo>
                    <a:pt x="5333956" y="276247"/>
                    <a:pt x="5345594" y="278258"/>
                    <a:pt x="5457825" y="247650"/>
                  </a:cubicBezTo>
                  <a:cubicBezTo>
                    <a:pt x="5537200" y="250825"/>
                    <a:pt x="5636166" y="204864"/>
                    <a:pt x="5695950" y="257175"/>
                  </a:cubicBezTo>
                  <a:cubicBezTo>
                    <a:pt x="5743798" y="299042"/>
                    <a:pt x="5691122" y="384269"/>
                    <a:pt x="5686425" y="447675"/>
                  </a:cubicBezTo>
                  <a:cubicBezTo>
                    <a:pt x="5684767" y="470064"/>
                    <a:pt x="5688799" y="495312"/>
                    <a:pt x="5676900" y="514350"/>
                  </a:cubicBezTo>
                  <a:cubicBezTo>
                    <a:pt x="5641891" y="570365"/>
                    <a:pt x="5423072" y="734905"/>
                    <a:pt x="5410200" y="742950"/>
                  </a:cubicBezTo>
                  <a:cubicBezTo>
                    <a:pt x="5384800" y="758825"/>
                    <a:pt x="5362994" y="783058"/>
                    <a:pt x="5334000" y="790575"/>
                  </a:cubicBezTo>
                  <a:cubicBezTo>
                    <a:pt x="5258938" y="810036"/>
                    <a:pt x="4985103" y="816622"/>
                    <a:pt x="4924425" y="819150"/>
                  </a:cubicBezTo>
                  <a:cubicBezTo>
                    <a:pt x="4922882" y="819459"/>
                    <a:pt x="4857474" y="830492"/>
                    <a:pt x="4848225" y="838200"/>
                  </a:cubicBezTo>
                  <a:cubicBezTo>
                    <a:pt x="4836029" y="848363"/>
                    <a:pt x="4829175" y="863600"/>
                    <a:pt x="4819650" y="876300"/>
                  </a:cubicBezTo>
                  <a:cubicBezTo>
                    <a:pt x="4829175" y="898525"/>
                    <a:pt x="4833881" y="923509"/>
                    <a:pt x="4848225" y="942975"/>
                  </a:cubicBezTo>
                  <a:cubicBezTo>
                    <a:pt x="4925804" y="1048261"/>
                    <a:pt x="4948383" y="1050547"/>
                    <a:pt x="5038725" y="1123950"/>
                  </a:cubicBezTo>
                  <a:cubicBezTo>
                    <a:pt x="5061443" y="1142409"/>
                    <a:pt x="5081580" y="1164086"/>
                    <a:pt x="5105400" y="1181100"/>
                  </a:cubicBezTo>
                  <a:cubicBezTo>
                    <a:pt x="5126230" y="1195978"/>
                    <a:pt x="5151105" y="1204521"/>
                    <a:pt x="5172075" y="1219200"/>
                  </a:cubicBezTo>
                  <a:cubicBezTo>
                    <a:pt x="5300177" y="1308872"/>
                    <a:pt x="5298843" y="1317393"/>
                    <a:pt x="5410200" y="1428750"/>
                  </a:cubicBezTo>
                  <a:cubicBezTo>
                    <a:pt x="5419725" y="1450975"/>
                    <a:pt x="5437677" y="1471270"/>
                    <a:pt x="5438775" y="1495425"/>
                  </a:cubicBezTo>
                  <a:cubicBezTo>
                    <a:pt x="5440957" y="1543422"/>
                    <a:pt x="5437917" y="1593831"/>
                    <a:pt x="5419725" y="1638300"/>
                  </a:cubicBezTo>
                  <a:cubicBezTo>
                    <a:pt x="5407824" y="1667391"/>
                    <a:pt x="5377444" y="1685155"/>
                    <a:pt x="5353050" y="1704975"/>
                  </a:cubicBezTo>
                  <a:cubicBezTo>
                    <a:pt x="5287410" y="1758307"/>
                    <a:pt x="5270584" y="1760728"/>
                    <a:pt x="5200650" y="1790700"/>
                  </a:cubicBezTo>
                  <a:cubicBezTo>
                    <a:pt x="5086350" y="1784350"/>
                    <a:pt x="4971342" y="1785849"/>
                    <a:pt x="4857750" y="1771650"/>
                  </a:cubicBezTo>
                  <a:cubicBezTo>
                    <a:pt x="4792801" y="1763531"/>
                    <a:pt x="4731649" y="1735734"/>
                    <a:pt x="4667250" y="1724025"/>
                  </a:cubicBezTo>
                  <a:lnTo>
                    <a:pt x="4562475" y="1704975"/>
                  </a:lnTo>
                  <a:cubicBezTo>
                    <a:pt x="4533900" y="1692275"/>
                    <a:pt x="4505010" y="1680261"/>
                    <a:pt x="4476750" y="1666875"/>
                  </a:cubicBezTo>
                  <a:cubicBezTo>
                    <a:pt x="4444669" y="1651679"/>
                    <a:pt x="4415005" y="1630977"/>
                    <a:pt x="4381500" y="1619250"/>
                  </a:cubicBezTo>
                  <a:cubicBezTo>
                    <a:pt x="4350939" y="1608554"/>
                    <a:pt x="4317934" y="1606870"/>
                    <a:pt x="4286250" y="1600200"/>
                  </a:cubicBezTo>
                  <a:cubicBezTo>
                    <a:pt x="4257606" y="1594170"/>
                    <a:pt x="4229100" y="1587500"/>
                    <a:pt x="4200525" y="1581150"/>
                  </a:cubicBezTo>
                  <a:cubicBezTo>
                    <a:pt x="4146550" y="1584325"/>
                    <a:pt x="4091509" y="1579536"/>
                    <a:pt x="4038600" y="1590675"/>
                  </a:cubicBezTo>
                  <a:cubicBezTo>
                    <a:pt x="4027398" y="1593033"/>
                    <a:pt x="4025617" y="1609542"/>
                    <a:pt x="4019550" y="1619250"/>
                  </a:cubicBezTo>
                  <a:cubicBezTo>
                    <a:pt x="3977577" y="1686407"/>
                    <a:pt x="3993415" y="1659555"/>
                    <a:pt x="3962400" y="1752600"/>
                  </a:cubicBezTo>
                  <a:cubicBezTo>
                    <a:pt x="3968750" y="1822450"/>
                    <a:pt x="3959270" y="1895611"/>
                    <a:pt x="3981450" y="1962150"/>
                  </a:cubicBezTo>
                  <a:cubicBezTo>
                    <a:pt x="4006902" y="2038507"/>
                    <a:pt x="4172475" y="2148998"/>
                    <a:pt x="4219575" y="2181225"/>
                  </a:cubicBezTo>
                  <a:cubicBezTo>
                    <a:pt x="4227861" y="2186895"/>
                    <a:pt x="4238428" y="2188241"/>
                    <a:pt x="4248150" y="2190750"/>
                  </a:cubicBezTo>
                  <a:cubicBezTo>
                    <a:pt x="4336879" y="2213648"/>
                    <a:pt x="4425073" y="2239061"/>
                    <a:pt x="4514850" y="2257425"/>
                  </a:cubicBezTo>
                  <a:cubicBezTo>
                    <a:pt x="4565007" y="2267684"/>
                    <a:pt x="4616599" y="2269026"/>
                    <a:pt x="4667250" y="2276475"/>
                  </a:cubicBezTo>
                  <a:cubicBezTo>
                    <a:pt x="4939082" y="2316450"/>
                    <a:pt x="4736980" y="2298269"/>
                    <a:pt x="4981575" y="2314575"/>
                  </a:cubicBezTo>
                  <a:cubicBezTo>
                    <a:pt x="5010150" y="2327275"/>
                    <a:pt x="5038435" y="2340648"/>
                    <a:pt x="5067300" y="2352675"/>
                  </a:cubicBezTo>
                  <a:cubicBezTo>
                    <a:pt x="5105969" y="2368787"/>
                    <a:pt x="5101199" y="2353477"/>
                    <a:pt x="5133975" y="2400300"/>
                  </a:cubicBezTo>
                  <a:cubicBezTo>
                    <a:pt x="5146189" y="2417748"/>
                    <a:pt x="5154640" y="2437675"/>
                    <a:pt x="5162550" y="2457450"/>
                  </a:cubicBezTo>
                  <a:cubicBezTo>
                    <a:pt x="5173737" y="2485416"/>
                    <a:pt x="5191125" y="2543175"/>
                    <a:pt x="5191125" y="2543175"/>
                  </a:cubicBezTo>
                  <a:cubicBezTo>
                    <a:pt x="5175250" y="2565400"/>
                    <a:pt x="5165350" y="2593463"/>
                    <a:pt x="5143500" y="2609850"/>
                  </a:cubicBezTo>
                  <a:cubicBezTo>
                    <a:pt x="5051846" y="2678590"/>
                    <a:pt x="4947559" y="2665360"/>
                    <a:pt x="4838700" y="2676525"/>
                  </a:cubicBezTo>
                  <a:lnTo>
                    <a:pt x="4667250" y="2695575"/>
                  </a:lnTo>
                  <a:cubicBezTo>
                    <a:pt x="4596825" y="2688868"/>
                    <a:pt x="4445704" y="2680181"/>
                    <a:pt x="4362450" y="2657475"/>
                  </a:cubicBezTo>
                  <a:cubicBezTo>
                    <a:pt x="4326597" y="2647697"/>
                    <a:pt x="4293270" y="2630054"/>
                    <a:pt x="4257675" y="2619375"/>
                  </a:cubicBezTo>
                  <a:cubicBezTo>
                    <a:pt x="4197927" y="2601451"/>
                    <a:pt x="4136783" y="2588517"/>
                    <a:pt x="4076700" y="2571750"/>
                  </a:cubicBezTo>
                  <a:cubicBezTo>
                    <a:pt x="4000246" y="2550414"/>
                    <a:pt x="3922553" y="2532590"/>
                    <a:pt x="3848100" y="2505075"/>
                  </a:cubicBezTo>
                  <a:cubicBezTo>
                    <a:pt x="3776130" y="2478477"/>
                    <a:pt x="3713787" y="2424872"/>
                    <a:pt x="3638550" y="2409825"/>
                  </a:cubicBezTo>
                  <a:cubicBezTo>
                    <a:pt x="3581080" y="2398331"/>
                    <a:pt x="3606284" y="2405420"/>
                    <a:pt x="3562350" y="2390775"/>
                  </a:cubicBezTo>
                  <a:cubicBezTo>
                    <a:pt x="3527425" y="2413000"/>
                    <a:pt x="3480951" y="2423285"/>
                    <a:pt x="3457575" y="2457450"/>
                  </a:cubicBezTo>
                  <a:cubicBezTo>
                    <a:pt x="3446193" y="2474085"/>
                    <a:pt x="3431700" y="2639997"/>
                    <a:pt x="3429000" y="2667000"/>
                  </a:cubicBezTo>
                  <a:cubicBezTo>
                    <a:pt x="3432175" y="2689225"/>
                    <a:pt x="3433477" y="2711799"/>
                    <a:pt x="3438525" y="2733675"/>
                  </a:cubicBezTo>
                  <a:cubicBezTo>
                    <a:pt x="3444792" y="2760832"/>
                    <a:pt x="3474265" y="2836108"/>
                    <a:pt x="3486150" y="2857500"/>
                  </a:cubicBezTo>
                  <a:cubicBezTo>
                    <a:pt x="3495801" y="2874872"/>
                    <a:pt x="3556485" y="2959336"/>
                    <a:pt x="3571875" y="3000375"/>
                  </a:cubicBezTo>
                  <a:cubicBezTo>
                    <a:pt x="3576472" y="3012632"/>
                    <a:pt x="3578225" y="3025775"/>
                    <a:pt x="3581400" y="3038475"/>
                  </a:cubicBezTo>
                  <a:cubicBezTo>
                    <a:pt x="3578225" y="3063875"/>
                    <a:pt x="3582602" y="3091433"/>
                    <a:pt x="3571875" y="3114675"/>
                  </a:cubicBezTo>
                  <a:cubicBezTo>
                    <a:pt x="3553991" y="3153424"/>
                    <a:pt x="3481311" y="3188886"/>
                    <a:pt x="3448050" y="3200400"/>
                  </a:cubicBezTo>
                  <a:cubicBezTo>
                    <a:pt x="3391999" y="3219802"/>
                    <a:pt x="3276600" y="3248025"/>
                    <a:pt x="3276600" y="3248025"/>
                  </a:cubicBezTo>
                  <a:cubicBezTo>
                    <a:pt x="3238500" y="3244850"/>
                    <a:pt x="3200211" y="3243445"/>
                    <a:pt x="3162300" y="3238500"/>
                  </a:cubicBezTo>
                  <a:cubicBezTo>
                    <a:pt x="3118427" y="3232777"/>
                    <a:pt x="3028044" y="3214775"/>
                    <a:pt x="2981325" y="3200400"/>
                  </a:cubicBezTo>
                  <a:cubicBezTo>
                    <a:pt x="2964983" y="3195372"/>
                    <a:pt x="2949709" y="3187353"/>
                    <a:pt x="2933700" y="3181350"/>
                  </a:cubicBezTo>
                  <a:cubicBezTo>
                    <a:pt x="2924299" y="3177825"/>
                    <a:pt x="2914650" y="3175000"/>
                    <a:pt x="2905125" y="3171825"/>
                  </a:cubicBezTo>
                  <a:cubicBezTo>
                    <a:pt x="2898775" y="3140075"/>
                    <a:pt x="2887777" y="3108909"/>
                    <a:pt x="2886075" y="3076575"/>
                  </a:cubicBezTo>
                  <a:cubicBezTo>
                    <a:pt x="2884564" y="3047864"/>
                    <a:pt x="2890457" y="3019137"/>
                    <a:pt x="2895600" y="2990850"/>
                  </a:cubicBezTo>
                  <a:cubicBezTo>
                    <a:pt x="2920995" y="2851177"/>
                    <a:pt x="2917857" y="2897611"/>
                    <a:pt x="2952750" y="2781300"/>
                  </a:cubicBezTo>
                  <a:cubicBezTo>
                    <a:pt x="2998457" y="2628942"/>
                    <a:pt x="2995823" y="2564505"/>
                    <a:pt x="3095625" y="2390775"/>
                  </a:cubicBezTo>
                  <a:cubicBezTo>
                    <a:pt x="3131481" y="2328359"/>
                    <a:pt x="3192081" y="2283865"/>
                    <a:pt x="3238500" y="2228850"/>
                  </a:cubicBezTo>
                  <a:cubicBezTo>
                    <a:pt x="3277831" y="2182236"/>
                    <a:pt x="3307216" y="2126494"/>
                    <a:pt x="3352800" y="2085975"/>
                  </a:cubicBezTo>
                  <a:cubicBezTo>
                    <a:pt x="3438525" y="2009775"/>
                    <a:pt x="3532554" y="1941998"/>
                    <a:pt x="3609975" y="1857375"/>
                  </a:cubicBezTo>
                  <a:cubicBezTo>
                    <a:pt x="3670022" y="1791742"/>
                    <a:pt x="3705426" y="1706638"/>
                    <a:pt x="3762375" y="1638300"/>
                  </a:cubicBezTo>
                  <a:cubicBezTo>
                    <a:pt x="3778250" y="1619250"/>
                    <a:pt x="3795415" y="1601205"/>
                    <a:pt x="3810000" y="1581150"/>
                  </a:cubicBezTo>
                  <a:cubicBezTo>
                    <a:pt x="3820889" y="1566178"/>
                    <a:pt x="3828306" y="1548929"/>
                    <a:pt x="3838575" y="1533525"/>
                  </a:cubicBezTo>
                  <a:cubicBezTo>
                    <a:pt x="3847381" y="1520316"/>
                    <a:pt x="3857625" y="1508125"/>
                    <a:pt x="3867150" y="1495425"/>
                  </a:cubicBezTo>
                  <a:cubicBezTo>
                    <a:pt x="3873500" y="1476375"/>
                    <a:pt x="3879446" y="1457186"/>
                    <a:pt x="3886200" y="1438275"/>
                  </a:cubicBezTo>
                  <a:cubicBezTo>
                    <a:pt x="3895324" y="1412728"/>
                    <a:pt x="3912319" y="1389091"/>
                    <a:pt x="3914775" y="1362075"/>
                  </a:cubicBezTo>
                  <a:cubicBezTo>
                    <a:pt x="3918810" y="1317695"/>
                    <a:pt x="3918542" y="1271260"/>
                    <a:pt x="3905250" y="1228725"/>
                  </a:cubicBezTo>
                  <a:cubicBezTo>
                    <a:pt x="3901015" y="1215172"/>
                    <a:pt x="3880201" y="1215268"/>
                    <a:pt x="3867150" y="1209675"/>
                  </a:cubicBezTo>
                  <a:cubicBezTo>
                    <a:pt x="3841522" y="1198692"/>
                    <a:pt x="3818903" y="1196216"/>
                    <a:pt x="3790950" y="1190625"/>
                  </a:cubicBezTo>
                  <a:cubicBezTo>
                    <a:pt x="3667562" y="1201593"/>
                    <a:pt x="3391492" y="1208545"/>
                    <a:pt x="3228975" y="1257300"/>
                  </a:cubicBezTo>
                  <a:cubicBezTo>
                    <a:pt x="3208575" y="1263420"/>
                    <a:pt x="3190875" y="1276350"/>
                    <a:pt x="3171825" y="1285875"/>
                  </a:cubicBezTo>
                  <a:cubicBezTo>
                    <a:pt x="2737554" y="1840776"/>
                    <a:pt x="3202376" y="1237552"/>
                    <a:pt x="2895600" y="1657350"/>
                  </a:cubicBezTo>
                  <a:cubicBezTo>
                    <a:pt x="2871610" y="1690178"/>
                    <a:pt x="2842848" y="1719382"/>
                    <a:pt x="2819400" y="1752600"/>
                  </a:cubicBezTo>
                  <a:cubicBezTo>
                    <a:pt x="2804638" y="1773512"/>
                    <a:pt x="2795499" y="1797976"/>
                    <a:pt x="2781300" y="1819275"/>
                  </a:cubicBezTo>
                  <a:cubicBezTo>
                    <a:pt x="2770023" y="1836191"/>
                    <a:pt x="2755157" y="1850458"/>
                    <a:pt x="2743200" y="1866900"/>
                  </a:cubicBezTo>
                  <a:cubicBezTo>
                    <a:pt x="2729734" y="1885416"/>
                    <a:pt x="2721924" y="1908521"/>
                    <a:pt x="2705100" y="1924050"/>
                  </a:cubicBezTo>
                  <a:cubicBezTo>
                    <a:pt x="2570334" y="2048450"/>
                    <a:pt x="2426747" y="2163021"/>
                    <a:pt x="2247900" y="2219325"/>
                  </a:cubicBezTo>
                  <a:cubicBezTo>
                    <a:pt x="2162242" y="2246291"/>
                    <a:pt x="2070100" y="2244725"/>
                    <a:pt x="1981200" y="2257425"/>
                  </a:cubicBezTo>
                  <a:cubicBezTo>
                    <a:pt x="1948231" y="2252541"/>
                    <a:pt x="1749405" y="2264811"/>
                    <a:pt x="1685925" y="2190750"/>
                  </a:cubicBezTo>
                  <a:cubicBezTo>
                    <a:pt x="1676684" y="2179969"/>
                    <a:pt x="1671727" y="2165994"/>
                    <a:pt x="1666875" y="2152650"/>
                  </a:cubicBezTo>
                  <a:cubicBezTo>
                    <a:pt x="1658976" y="2130927"/>
                    <a:pt x="1654175" y="2108200"/>
                    <a:pt x="1647825" y="2085975"/>
                  </a:cubicBezTo>
                  <a:cubicBezTo>
                    <a:pt x="1651000" y="2044700"/>
                    <a:pt x="1652215" y="2003227"/>
                    <a:pt x="1657350" y="1962150"/>
                  </a:cubicBezTo>
                  <a:cubicBezTo>
                    <a:pt x="1658595" y="1952187"/>
                    <a:pt x="1664440" y="1943315"/>
                    <a:pt x="1666875" y="1933575"/>
                  </a:cubicBezTo>
                  <a:cubicBezTo>
                    <a:pt x="1688339" y="1847721"/>
                    <a:pt x="1661320" y="1923650"/>
                    <a:pt x="1695450" y="1838325"/>
                  </a:cubicBezTo>
                  <a:cubicBezTo>
                    <a:pt x="1718098" y="1679788"/>
                    <a:pt x="1685984" y="1876189"/>
                    <a:pt x="1733550" y="1685925"/>
                  </a:cubicBezTo>
                  <a:cubicBezTo>
                    <a:pt x="1745851" y="1636719"/>
                    <a:pt x="1735813" y="1658717"/>
                    <a:pt x="1762125" y="1619250"/>
                  </a:cubicBezTo>
                  <a:cubicBezTo>
                    <a:pt x="1768475" y="1587500"/>
                    <a:pt x="1775208" y="1555824"/>
                    <a:pt x="1781175" y="1524000"/>
                  </a:cubicBezTo>
                  <a:cubicBezTo>
                    <a:pt x="1790922" y="1472015"/>
                    <a:pt x="1798379" y="1445702"/>
                    <a:pt x="1781175" y="1390650"/>
                  </a:cubicBezTo>
                  <a:cubicBezTo>
                    <a:pt x="1770870" y="1357674"/>
                    <a:pt x="1740607" y="1305068"/>
                    <a:pt x="1714500" y="1276350"/>
                  </a:cubicBezTo>
                  <a:cubicBezTo>
                    <a:pt x="1693357" y="1253093"/>
                    <a:pt x="1670050" y="1231900"/>
                    <a:pt x="1647825" y="1209675"/>
                  </a:cubicBezTo>
                  <a:cubicBezTo>
                    <a:pt x="1609231" y="1171081"/>
                    <a:pt x="1585278" y="1143536"/>
                    <a:pt x="1533525" y="1114425"/>
                  </a:cubicBezTo>
                  <a:cubicBezTo>
                    <a:pt x="1489588" y="1089710"/>
                    <a:pt x="1448240" y="1082734"/>
                    <a:pt x="1400175" y="1076325"/>
                  </a:cubicBezTo>
                  <a:cubicBezTo>
                    <a:pt x="1371676" y="1072525"/>
                    <a:pt x="1343004" y="1070159"/>
                    <a:pt x="1314450" y="1066800"/>
                  </a:cubicBezTo>
                  <a:lnTo>
                    <a:pt x="1238250" y="1057275"/>
                  </a:lnTo>
                  <a:lnTo>
                    <a:pt x="1057275" y="1038225"/>
                  </a:lnTo>
                  <a:cubicBezTo>
                    <a:pt x="969621" y="1044486"/>
                    <a:pt x="936585" y="1035773"/>
                    <a:pt x="866775" y="1066800"/>
                  </a:cubicBezTo>
                  <a:cubicBezTo>
                    <a:pt x="842905" y="1077409"/>
                    <a:pt x="827570" y="1096480"/>
                    <a:pt x="809625" y="1114425"/>
                  </a:cubicBezTo>
                  <a:cubicBezTo>
                    <a:pt x="815975" y="1162050"/>
                    <a:pt x="816547" y="1210809"/>
                    <a:pt x="828675" y="1257300"/>
                  </a:cubicBezTo>
                  <a:cubicBezTo>
                    <a:pt x="836905" y="1288847"/>
                    <a:pt x="905720" y="1401020"/>
                    <a:pt x="923925" y="1419225"/>
                  </a:cubicBezTo>
                  <a:cubicBezTo>
                    <a:pt x="1035231" y="1530531"/>
                    <a:pt x="1040859" y="1507057"/>
                    <a:pt x="1133475" y="1581150"/>
                  </a:cubicBezTo>
                  <a:cubicBezTo>
                    <a:pt x="1159830" y="1602234"/>
                    <a:pt x="1183320" y="1626741"/>
                    <a:pt x="1209675" y="1647825"/>
                  </a:cubicBezTo>
                  <a:cubicBezTo>
                    <a:pt x="1264063" y="1691335"/>
                    <a:pt x="1290781" y="1695642"/>
                    <a:pt x="1333500" y="1752600"/>
                  </a:cubicBezTo>
                  <a:cubicBezTo>
                    <a:pt x="1359322" y="1787029"/>
                    <a:pt x="1362200" y="1810249"/>
                    <a:pt x="1371600" y="1847850"/>
                  </a:cubicBezTo>
                  <a:cubicBezTo>
                    <a:pt x="1368425" y="1892300"/>
                    <a:pt x="1370815" y="1937502"/>
                    <a:pt x="1362075" y="1981200"/>
                  </a:cubicBezTo>
                  <a:cubicBezTo>
                    <a:pt x="1349045" y="2046349"/>
                    <a:pt x="1202585" y="2188315"/>
                    <a:pt x="1200150" y="2190750"/>
                  </a:cubicBezTo>
                  <a:cubicBezTo>
                    <a:pt x="1168242" y="2222658"/>
                    <a:pt x="1131764" y="2249790"/>
                    <a:pt x="1095375" y="2276475"/>
                  </a:cubicBezTo>
                  <a:cubicBezTo>
                    <a:pt x="1083925" y="2284872"/>
                    <a:pt x="1071281" y="2293191"/>
                    <a:pt x="1057275" y="2295525"/>
                  </a:cubicBezTo>
                  <a:cubicBezTo>
                    <a:pt x="1013318" y="2302851"/>
                    <a:pt x="968375" y="2301875"/>
                    <a:pt x="923925" y="2305050"/>
                  </a:cubicBezTo>
                  <a:cubicBezTo>
                    <a:pt x="812800" y="2298700"/>
                    <a:pt x="700512" y="2303249"/>
                    <a:pt x="590550" y="2286000"/>
                  </a:cubicBezTo>
                  <a:cubicBezTo>
                    <a:pt x="494089" y="2270869"/>
                    <a:pt x="427528" y="2224714"/>
                    <a:pt x="352425" y="2171700"/>
                  </a:cubicBezTo>
                  <a:cubicBezTo>
                    <a:pt x="326486" y="2153390"/>
                    <a:pt x="301018" y="2134384"/>
                    <a:pt x="276225" y="2114550"/>
                  </a:cubicBezTo>
                  <a:cubicBezTo>
                    <a:pt x="228652" y="2076492"/>
                    <a:pt x="196158" y="2050043"/>
                    <a:pt x="161925" y="2000250"/>
                  </a:cubicBezTo>
                  <a:cubicBezTo>
                    <a:pt x="140948" y="1969739"/>
                    <a:pt x="116484" y="1940126"/>
                    <a:pt x="104775" y="1905000"/>
                  </a:cubicBezTo>
                  <a:cubicBezTo>
                    <a:pt x="81235" y="1834380"/>
                    <a:pt x="94705" y="1865811"/>
                    <a:pt x="66675" y="1809750"/>
                  </a:cubicBezTo>
                  <a:cubicBezTo>
                    <a:pt x="59540" y="1759804"/>
                    <a:pt x="56436" y="1734383"/>
                    <a:pt x="47625" y="1685925"/>
                  </a:cubicBezTo>
                  <a:cubicBezTo>
                    <a:pt x="44729" y="1669997"/>
                    <a:pt x="41275" y="1654175"/>
                    <a:pt x="38100" y="1638300"/>
                  </a:cubicBezTo>
                  <a:cubicBezTo>
                    <a:pt x="85508" y="1211631"/>
                    <a:pt x="24032" y="1494898"/>
                    <a:pt x="95250" y="1323975"/>
                  </a:cubicBezTo>
                  <a:cubicBezTo>
                    <a:pt x="102973" y="1305439"/>
                    <a:pt x="98620" y="1279369"/>
                    <a:pt x="114300" y="1266825"/>
                  </a:cubicBezTo>
                  <a:cubicBezTo>
                    <a:pt x="118177" y="1263723"/>
                    <a:pt x="174677" y="1216268"/>
                    <a:pt x="190500" y="1209675"/>
                  </a:cubicBezTo>
                  <a:cubicBezTo>
                    <a:pt x="218304" y="1198090"/>
                    <a:pt x="246636" y="1186736"/>
                    <a:pt x="276225" y="1181100"/>
                  </a:cubicBezTo>
                  <a:cubicBezTo>
                    <a:pt x="313782" y="1173946"/>
                    <a:pt x="352425" y="1174750"/>
                    <a:pt x="390525" y="1171575"/>
                  </a:cubicBezTo>
                  <a:cubicBezTo>
                    <a:pt x="412750" y="1174750"/>
                    <a:pt x="438259" y="1169047"/>
                    <a:pt x="457200" y="1181100"/>
                  </a:cubicBezTo>
                  <a:cubicBezTo>
                    <a:pt x="476516" y="1193392"/>
                    <a:pt x="486123" y="1217274"/>
                    <a:pt x="495300" y="1238250"/>
                  </a:cubicBezTo>
                  <a:cubicBezTo>
                    <a:pt x="514787" y="1282793"/>
                    <a:pt x="532137" y="1370679"/>
                    <a:pt x="542925" y="1419225"/>
                  </a:cubicBezTo>
                  <a:cubicBezTo>
                    <a:pt x="546100" y="1457325"/>
                    <a:pt x="547397" y="1495628"/>
                    <a:pt x="552450" y="1533525"/>
                  </a:cubicBezTo>
                  <a:cubicBezTo>
                    <a:pt x="560107" y="1590955"/>
                    <a:pt x="574896" y="1647362"/>
                    <a:pt x="581025" y="1704975"/>
                  </a:cubicBezTo>
                  <a:cubicBezTo>
                    <a:pt x="590788" y="1796751"/>
                    <a:pt x="593725" y="1889125"/>
                    <a:pt x="600075" y="1981200"/>
                  </a:cubicBezTo>
                  <a:cubicBezTo>
                    <a:pt x="596900" y="2168525"/>
                    <a:pt x="602612" y="2356212"/>
                    <a:pt x="590550" y="2543175"/>
                  </a:cubicBezTo>
                  <a:cubicBezTo>
                    <a:pt x="589683" y="2556617"/>
                    <a:pt x="569700" y="2560715"/>
                    <a:pt x="561975" y="2571750"/>
                  </a:cubicBezTo>
                  <a:cubicBezTo>
                    <a:pt x="547296" y="2592720"/>
                    <a:pt x="537291" y="2616625"/>
                    <a:pt x="523875" y="2638425"/>
                  </a:cubicBezTo>
                  <a:cubicBezTo>
                    <a:pt x="511876" y="2657924"/>
                    <a:pt x="496738" y="2675475"/>
                    <a:pt x="485775" y="2695575"/>
                  </a:cubicBezTo>
                  <a:cubicBezTo>
                    <a:pt x="457341" y="2747704"/>
                    <a:pt x="454838" y="2809723"/>
                    <a:pt x="447675" y="2867025"/>
                  </a:cubicBezTo>
                  <a:cubicBezTo>
                    <a:pt x="451566" y="2909825"/>
                    <a:pt x="439360" y="2978956"/>
                    <a:pt x="485775" y="3009900"/>
                  </a:cubicBezTo>
                  <a:cubicBezTo>
                    <a:pt x="502483" y="3021039"/>
                    <a:pt x="523875" y="3022600"/>
                    <a:pt x="542925" y="3028950"/>
                  </a:cubicBezTo>
                  <a:lnTo>
                    <a:pt x="571500" y="3038475"/>
                  </a:lnTo>
                  <a:cubicBezTo>
                    <a:pt x="654050" y="3035300"/>
                    <a:pt x="737105" y="3038602"/>
                    <a:pt x="819150" y="3028950"/>
                  </a:cubicBezTo>
                  <a:cubicBezTo>
                    <a:pt x="846091" y="3025780"/>
                    <a:pt x="869325" y="3008029"/>
                    <a:pt x="895350" y="3000375"/>
                  </a:cubicBezTo>
                  <a:cubicBezTo>
                    <a:pt x="1221547" y="2904435"/>
                    <a:pt x="736117" y="3062978"/>
                    <a:pt x="1066800" y="2952750"/>
                  </a:cubicBezTo>
                  <a:cubicBezTo>
                    <a:pt x="1235075" y="2962275"/>
                    <a:pt x="1403890" y="2964826"/>
                    <a:pt x="1571625" y="2981325"/>
                  </a:cubicBezTo>
                  <a:cubicBezTo>
                    <a:pt x="1598622" y="2983980"/>
                    <a:pt x="1622972" y="2999027"/>
                    <a:pt x="1647825" y="3009900"/>
                  </a:cubicBezTo>
                  <a:cubicBezTo>
                    <a:pt x="1710690" y="3037403"/>
                    <a:pt x="1709899" y="3038583"/>
                    <a:pt x="1752600" y="3067050"/>
                  </a:cubicBezTo>
                  <a:cubicBezTo>
                    <a:pt x="1755775" y="3082925"/>
                    <a:pt x="1762125" y="3098486"/>
                    <a:pt x="1762125" y="3114675"/>
                  </a:cubicBezTo>
                  <a:cubicBezTo>
                    <a:pt x="1762125" y="3166119"/>
                    <a:pt x="1720684" y="3184691"/>
                    <a:pt x="1685925" y="3219450"/>
                  </a:cubicBezTo>
                  <a:cubicBezTo>
                    <a:pt x="1676400" y="3228975"/>
                    <a:pt x="1670418" y="3244758"/>
                    <a:pt x="1657350" y="3248025"/>
                  </a:cubicBezTo>
                  <a:cubicBezTo>
                    <a:pt x="1644650" y="3251200"/>
                    <a:pt x="1631669" y="3253410"/>
                    <a:pt x="1619250" y="3257550"/>
                  </a:cubicBezTo>
                  <a:cubicBezTo>
                    <a:pt x="1542557" y="3283114"/>
                    <a:pt x="1600087" y="3272301"/>
                    <a:pt x="1514475" y="3295650"/>
                  </a:cubicBezTo>
                  <a:cubicBezTo>
                    <a:pt x="1498856" y="3299910"/>
                    <a:pt x="1482357" y="3300523"/>
                    <a:pt x="1466850" y="3305175"/>
                  </a:cubicBezTo>
                  <a:cubicBezTo>
                    <a:pt x="1450473" y="3310088"/>
                    <a:pt x="1435943" y="3320642"/>
                    <a:pt x="1419225" y="3324225"/>
                  </a:cubicBezTo>
                  <a:cubicBezTo>
                    <a:pt x="1391112" y="3330249"/>
                    <a:pt x="1362075" y="3330575"/>
                    <a:pt x="1333500" y="3333750"/>
                  </a:cubicBezTo>
                  <a:cubicBezTo>
                    <a:pt x="1267113" y="3366943"/>
                    <a:pt x="1235020" y="3385627"/>
                    <a:pt x="1162050" y="3409950"/>
                  </a:cubicBezTo>
                  <a:cubicBezTo>
                    <a:pt x="1127707" y="3421398"/>
                    <a:pt x="1092005" y="3428310"/>
                    <a:pt x="1057275" y="3438525"/>
                  </a:cubicBezTo>
                  <a:cubicBezTo>
                    <a:pt x="1038010" y="3444191"/>
                    <a:pt x="1019606" y="3452705"/>
                    <a:pt x="1000125" y="3457575"/>
                  </a:cubicBezTo>
                  <a:cubicBezTo>
                    <a:pt x="964974" y="3466363"/>
                    <a:pt x="887200" y="3473101"/>
                    <a:pt x="857250" y="3476625"/>
                  </a:cubicBezTo>
                  <a:lnTo>
                    <a:pt x="781050" y="3486150"/>
                  </a:lnTo>
                  <a:lnTo>
                    <a:pt x="533400" y="3476625"/>
                  </a:lnTo>
                  <a:cubicBezTo>
                    <a:pt x="516984" y="3473143"/>
                    <a:pt x="407834" y="3360584"/>
                    <a:pt x="400050" y="3352800"/>
                  </a:cubicBezTo>
                  <a:cubicBezTo>
                    <a:pt x="396875" y="3314700"/>
                    <a:pt x="381603" y="3275676"/>
                    <a:pt x="390525" y="3238500"/>
                  </a:cubicBezTo>
                  <a:cubicBezTo>
                    <a:pt x="398483" y="3205343"/>
                    <a:pt x="442759" y="3118362"/>
                    <a:pt x="485775" y="3086100"/>
                  </a:cubicBezTo>
                  <a:cubicBezTo>
                    <a:pt x="551325" y="3036938"/>
                    <a:pt x="617624" y="2988676"/>
                    <a:pt x="685800" y="2943225"/>
                  </a:cubicBezTo>
                  <a:cubicBezTo>
                    <a:pt x="789279" y="2874239"/>
                    <a:pt x="705138" y="2938319"/>
                    <a:pt x="771525" y="2905125"/>
                  </a:cubicBezTo>
                  <a:cubicBezTo>
                    <a:pt x="788084" y="2896846"/>
                    <a:pt x="802850" y="2885327"/>
                    <a:pt x="819150" y="2876550"/>
                  </a:cubicBezTo>
                  <a:cubicBezTo>
                    <a:pt x="844154" y="2863086"/>
                    <a:pt x="871540" y="2853927"/>
                    <a:pt x="895350" y="2838450"/>
                  </a:cubicBezTo>
                  <a:cubicBezTo>
                    <a:pt x="1026214" y="2753389"/>
                    <a:pt x="1008120" y="2744494"/>
                    <a:pt x="1133475" y="2638425"/>
                  </a:cubicBezTo>
                  <a:cubicBezTo>
                    <a:pt x="1173227" y="2604788"/>
                    <a:pt x="1218685" y="2578112"/>
                    <a:pt x="1257300" y="2543175"/>
                  </a:cubicBezTo>
                  <a:cubicBezTo>
                    <a:pt x="1285650" y="2517525"/>
                    <a:pt x="1303910" y="2481660"/>
                    <a:pt x="1333500" y="2457450"/>
                  </a:cubicBezTo>
                  <a:cubicBezTo>
                    <a:pt x="1420985" y="2385871"/>
                    <a:pt x="1497483" y="2355662"/>
                    <a:pt x="1600200" y="2314575"/>
                  </a:cubicBezTo>
                  <a:cubicBezTo>
                    <a:pt x="1634704" y="2300773"/>
                    <a:pt x="1669299" y="2286880"/>
                    <a:pt x="1704975" y="2276475"/>
                  </a:cubicBezTo>
                  <a:cubicBezTo>
                    <a:pt x="1745640" y="2264614"/>
                    <a:pt x="1787525" y="2257425"/>
                    <a:pt x="1828800" y="2247900"/>
                  </a:cubicBezTo>
                  <a:cubicBezTo>
                    <a:pt x="1851025" y="2251075"/>
                    <a:pt x="1877754" y="2243642"/>
                    <a:pt x="1895475" y="2257425"/>
                  </a:cubicBezTo>
                  <a:cubicBezTo>
                    <a:pt x="1911326" y="2269753"/>
                    <a:pt x="1907663" y="2295704"/>
                    <a:pt x="1914525" y="2314575"/>
                  </a:cubicBezTo>
                  <a:cubicBezTo>
                    <a:pt x="1920368" y="2330643"/>
                    <a:pt x="1927225" y="2346325"/>
                    <a:pt x="1933575" y="2362200"/>
                  </a:cubicBezTo>
                  <a:cubicBezTo>
                    <a:pt x="1969823" y="2579688"/>
                    <a:pt x="1913892" y="2219424"/>
                    <a:pt x="1924050" y="2828925"/>
                  </a:cubicBezTo>
                  <a:cubicBezTo>
                    <a:pt x="1926919" y="3001089"/>
                    <a:pt x="1907304" y="2981786"/>
                    <a:pt x="2000250" y="3000375"/>
                  </a:cubicBezTo>
                  <a:cubicBezTo>
                    <a:pt x="2038350" y="2997200"/>
                    <a:pt x="2077556" y="3000501"/>
                    <a:pt x="2114550" y="2990850"/>
                  </a:cubicBezTo>
                  <a:cubicBezTo>
                    <a:pt x="2151671" y="2981166"/>
                    <a:pt x="2185011" y="2960382"/>
                    <a:pt x="2219325" y="2943225"/>
                  </a:cubicBezTo>
                  <a:cubicBezTo>
                    <a:pt x="2310858" y="2897459"/>
                    <a:pt x="2349012" y="2878503"/>
                    <a:pt x="2419350" y="2800350"/>
                  </a:cubicBezTo>
                  <a:cubicBezTo>
                    <a:pt x="2448239" y="2768251"/>
                    <a:pt x="2470150" y="2730500"/>
                    <a:pt x="2495550" y="2695575"/>
                  </a:cubicBezTo>
                  <a:cubicBezTo>
                    <a:pt x="2505075" y="2654300"/>
                    <a:pt x="2507833" y="2610851"/>
                    <a:pt x="2524125" y="2571750"/>
                  </a:cubicBezTo>
                  <a:cubicBezTo>
                    <a:pt x="2553182" y="2502012"/>
                    <a:pt x="2586616" y="2452495"/>
                    <a:pt x="2657475" y="2428875"/>
                  </a:cubicBezTo>
                  <a:cubicBezTo>
                    <a:pt x="2681759" y="2420780"/>
                    <a:pt x="2708275" y="2422525"/>
                    <a:pt x="2733675" y="2419350"/>
                  </a:cubicBezTo>
                  <a:cubicBezTo>
                    <a:pt x="2785204" y="2432232"/>
                    <a:pt x="2848156" y="2432261"/>
                    <a:pt x="2886075" y="2476500"/>
                  </a:cubicBezTo>
                  <a:cubicBezTo>
                    <a:pt x="2895316" y="2487281"/>
                    <a:pt x="2898775" y="2501900"/>
                    <a:pt x="2905125" y="2514600"/>
                  </a:cubicBezTo>
                  <a:cubicBezTo>
                    <a:pt x="2909531" y="2536630"/>
                    <a:pt x="2925565" y="2612221"/>
                    <a:pt x="2924175" y="2628900"/>
                  </a:cubicBezTo>
                  <a:cubicBezTo>
                    <a:pt x="2922876" y="2644490"/>
                    <a:pt x="2880806" y="2725771"/>
                    <a:pt x="2876550" y="2733675"/>
                  </a:cubicBezTo>
                  <a:cubicBezTo>
                    <a:pt x="2785219" y="2903291"/>
                    <a:pt x="2893322" y="2690606"/>
                    <a:pt x="2800350" y="2876550"/>
                  </a:cubicBezTo>
                  <a:cubicBezTo>
                    <a:pt x="2780083" y="2998152"/>
                    <a:pt x="2773338" y="3006629"/>
                    <a:pt x="2819400" y="3190875"/>
                  </a:cubicBezTo>
                  <a:cubicBezTo>
                    <a:pt x="2830004" y="3233293"/>
                    <a:pt x="2904677" y="3253680"/>
                    <a:pt x="2933700" y="3267075"/>
                  </a:cubicBezTo>
                  <a:cubicBezTo>
                    <a:pt x="2953038" y="3276000"/>
                    <a:pt x="2970371" y="3289799"/>
                    <a:pt x="2990850" y="3295650"/>
                  </a:cubicBezTo>
                  <a:cubicBezTo>
                    <a:pt x="3015463" y="3302682"/>
                    <a:pt x="3041609" y="3302348"/>
                    <a:pt x="3067050" y="3305175"/>
                  </a:cubicBezTo>
                  <a:cubicBezTo>
                    <a:pt x="3098763" y="3308699"/>
                    <a:pt x="3130523" y="3311811"/>
                    <a:pt x="3162300" y="3314700"/>
                  </a:cubicBezTo>
                  <a:cubicBezTo>
                    <a:pt x="3200375" y="3318161"/>
                    <a:pt x="3238703" y="3319172"/>
                    <a:pt x="3276600" y="3324225"/>
                  </a:cubicBezTo>
                  <a:cubicBezTo>
                    <a:pt x="3601943" y="3367604"/>
                    <a:pt x="3296368" y="3343878"/>
                    <a:pt x="3609975" y="3362325"/>
                  </a:cubicBezTo>
                  <a:cubicBezTo>
                    <a:pt x="3817972" y="3341525"/>
                    <a:pt x="3858598" y="3365444"/>
                    <a:pt x="4010025" y="3286125"/>
                  </a:cubicBezTo>
                  <a:cubicBezTo>
                    <a:pt x="4040447" y="3270190"/>
                    <a:pt x="4067804" y="3248936"/>
                    <a:pt x="4095750" y="3228975"/>
                  </a:cubicBezTo>
                  <a:cubicBezTo>
                    <a:pt x="4156725" y="3185421"/>
                    <a:pt x="4218635" y="3142958"/>
                    <a:pt x="4276725" y="3095625"/>
                  </a:cubicBezTo>
                  <a:cubicBezTo>
                    <a:pt x="4304572" y="3072935"/>
                    <a:pt x="4326077" y="3043290"/>
                    <a:pt x="4352925" y="3019425"/>
                  </a:cubicBezTo>
                  <a:cubicBezTo>
                    <a:pt x="4386428" y="2989644"/>
                    <a:pt x="4489149" y="2908451"/>
                    <a:pt x="4533900" y="2886075"/>
                  </a:cubicBezTo>
                  <a:cubicBezTo>
                    <a:pt x="4557398" y="2874326"/>
                    <a:pt x="4619054" y="2863329"/>
                    <a:pt x="4648200" y="2857500"/>
                  </a:cubicBezTo>
                  <a:cubicBezTo>
                    <a:pt x="4673600" y="2863850"/>
                    <a:pt x="4700413" y="2866056"/>
                    <a:pt x="4724400" y="2876550"/>
                  </a:cubicBezTo>
                  <a:cubicBezTo>
                    <a:pt x="4811080" y="2914473"/>
                    <a:pt x="4784209" y="2909814"/>
                    <a:pt x="4829175" y="2962275"/>
                  </a:cubicBezTo>
                  <a:cubicBezTo>
                    <a:pt x="4908776" y="3055142"/>
                    <a:pt x="4802763" y="2917534"/>
                    <a:pt x="4886325" y="3028950"/>
                  </a:cubicBezTo>
                  <a:cubicBezTo>
                    <a:pt x="4886618" y="3029975"/>
                    <a:pt x="4919153" y="3147503"/>
                    <a:pt x="4924425" y="3152775"/>
                  </a:cubicBezTo>
                  <a:cubicBezTo>
                    <a:pt x="4959923" y="3188273"/>
                    <a:pt x="5006480" y="3210653"/>
                    <a:pt x="5048250" y="3238500"/>
                  </a:cubicBezTo>
                  <a:cubicBezTo>
                    <a:pt x="5155646" y="3310097"/>
                    <a:pt x="5115528" y="3295801"/>
                    <a:pt x="5191125" y="3314700"/>
                  </a:cubicBezTo>
                  <a:cubicBezTo>
                    <a:pt x="5273954" y="3281568"/>
                    <a:pt x="5222602" y="3312542"/>
                    <a:pt x="5295900" y="3209925"/>
                  </a:cubicBezTo>
                  <a:cubicBezTo>
                    <a:pt x="5323581" y="3171171"/>
                    <a:pt x="5355207" y="3135251"/>
                    <a:pt x="5381625" y="3095625"/>
                  </a:cubicBezTo>
                  <a:cubicBezTo>
                    <a:pt x="5406092" y="3058925"/>
                    <a:pt x="5422662" y="3017218"/>
                    <a:pt x="5448300" y="2981325"/>
                  </a:cubicBezTo>
                  <a:cubicBezTo>
                    <a:pt x="5486345" y="2928063"/>
                    <a:pt x="5572125" y="2828925"/>
                    <a:pt x="5572125" y="2828925"/>
                  </a:cubicBezTo>
                  <a:cubicBezTo>
                    <a:pt x="5584825" y="2787650"/>
                    <a:pt x="5602019" y="2747498"/>
                    <a:pt x="5610225" y="2705100"/>
                  </a:cubicBezTo>
                  <a:cubicBezTo>
                    <a:pt x="5621152" y="2648646"/>
                    <a:pt x="5607919" y="2587039"/>
                    <a:pt x="5629275" y="2533650"/>
                  </a:cubicBezTo>
                  <a:cubicBezTo>
                    <a:pt x="5677099" y="2414091"/>
                    <a:pt x="5659081" y="2471575"/>
                    <a:pt x="5686425" y="2362200"/>
                  </a:cubicBezTo>
                  <a:cubicBezTo>
                    <a:pt x="5683250" y="2273300"/>
                    <a:pt x="5682281" y="2184294"/>
                    <a:pt x="5676900" y="2095500"/>
                  </a:cubicBezTo>
                  <a:cubicBezTo>
                    <a:pt x="5675921" y="2079340"/>
                    <a:pt x="5676067" y="2061533"/>
                    <a:pt x="5667375" y="2047875"/>
                  </a:cubicBezTo>
                  <a:cubicBezTo>
                    <a:pt x="5652911" y="2025146"/>
                    <a:pt x="5629275" y="2009775"/>
                    <a:pt x="5610225" y="1990725"/>
                  </a:cubicBezTo>
                  <a:cubicBezTo>
                    <a:pt x="5565775" y="1997075"/>
                    <a:pt x="5520660" y="1999824"/>
                    <a:pt x="5476875" y="2009775"/>
                  </a:cubicBezTo>
                  <a:cubicBezTo>
                    <a:pt x="5450422" y="2015787"/>
                    <a:pt x="5426813" y="2031090"/>
                    <a:pt x="5400675" y="2038350"/>
                  </a:cubicBezTo>
                  <a:cubicBezTo>
                    <a:pt x="5369477" y="2047016"/>
                    <a:pt x="5337175" y="2051050"/>
                    <a:pt x="5305425" y="2057400"/>
                  </a:cubicBezTo>
                  <a:cubicBezTo>
                    <a:pt x="5251450" y="2047875"/>
                    <a:pt x="5189104" y="2059228"/>
                    <a:pt x="5143500" y="2028825"/>
                  </a:cubicBezTo>
                  <a:cubicBezTo>
                    <a:pt x="5104495" y="2002822"/>
                    <a:pt x="5080514" y="1951733"/>
                    <a:pt x="5076825" y="1905000"/>
                  </a:cubicBezTo>
                  <a:cubicBezTo>
                    <a:pt x="5067952" y="1792604"/>
                    <a:pt x="5076466" y="1703257"/>
                    <a:pt x="5143500" y="1628775"/>
                  </a:cubicBezTo>
                  <a:cubicBezTo>
                    <a:pt x="5161522" y="1608750"/>
                    <a:pt x="5180084" y="1589027"/>
                    <a:pt x="5200650" y="1571625"/>
                  </a:cubicBezTo>
                  <a:cubicBezTo>
                    <a:pt x="5221500" y="1553983"/>
                    <a:pt x="5248012" y="1543313"/>
                    <a:pt x="5267325" y="1524000"/>
                  </a:cubicBezTo>
                  <a:cubicBezTo>
                    <a:pt x="5329641" y="1461684"/>
                    <a:pt x="5363396" y="1414955"/>
                    <a:pt x="5410200" y="1352550"/>
                  </a:cubicBezTo>
                  <a:cubicBezTo>
                    <a:pt x="5416550" y="1333500"/>
                    <a:pt x="5429250" y="1315480"/>
                    <a:pt x="5429250" y="1295400"/>
                  </a:cubicBezTo>
                  <a:cubicBezTo>
                    <a:pt x="5429250" y="1203106"/>
                    <a:pt x="5429705" y="1109384"/>
                    <a:pt x="5410200" y="1019175"/>
                  </a:cubicBezTo>
                  <a:cubicBezTo>
                    <a:pt x="5403490" y="988142"/>
                    <a:pt x="5374221" y="966636"/>
                    <a:pt x="5353050" y="942975"/>
                  </a:cubicBezTo>
                  <a:cubicBezTo>
                    <a:pt x="5243833" y="820908"/>
                    <a:pt x="5287477" y="857751"/>
                    <a:pt x="5181600" y="809625"/>
                  </a:cubicBezTo>
                  <a:cubicBezTo>
                    <a:pt x="5168674" y="803749"/>
                    <a:pt x="5156200" y="796925"/>
                    <a:pt x="5143500" y="790575"/>
                  </a:cubicBezTo>
                  <a:cubicBezTo>
                    <a:pt x="5102225" y="793750"/>
                    <a:pt x="5059326" y="788205"/>
                    <a:pt x="5019675" y="800100"/>
                  </a:cubicBezTo>
                  <a:cubicBezTo>
                    <a:pt x="4957342" y="818800"/>
                    <a:pt x="4842537" y="978352"/>
                    <a:pt x="4829175" y="990600"/>
                  </a:cubicBezTo>
                  <a:cubicBezTo>
                    <a:pt x="4645405" y="1159056"/>
                    <a:pt x="4638398" y="1186981"/>
                    <a:pt x="4457700" y="1295400"/>
                  </a:cubicBezTo>
                  <a:cubicBezTo>
                    <a:pt x="4411417" y="1323170"/>
                    <a:pt x="4366524" y="1356090"/>
                    <a:pt x="4314825" y="1371600"/>
                  </a:cubicBezTo>
                  <a:cubicBezTo>
                    <a:pt x="4269107" y="1385315"/>
                    <a:pt x="4219575" y="1377950"/>
                    <a:pt x="4171950" y="1381125"/>
                  </a:cubicBezTo>
                  <a:lnTo>
                    <a:pt x="3714750" y="1371600"/>
                  </a:lnTo>
                  <a:cubicBezTo>
                    <a:pt x="3516346" y="1351760"/>
                    <a:pt x="3320560" y="1311002"/>
                    <a:pt x="3124200" y="1276350"/>
                  </a:cubicBezTo>
                  <a:cubicBezTo>
                    <a:pt x="3104425" y="1272860"/>
                    <a:pt x="3084603" y="1267052"/>
                    <a:pt x="3067050" y="1257300"/>
                  </a:cubicBezTo>
                  <a:cubicBezTo>
                    <a:pt x="3027022" y="1235062"/>
                    <a:pt x="2988506" y="1209705"/>
                    <a:pt x="2952750" y="1181100"/>
                  </a:cubicBezTo>
                  <a:cubicBezTo>
                    <a:pt x="2940354" y="1171183"/>
                    <a:pt x="2932732" y="1156371"/>
                    <a:pt x="2924175" y="1143000"/>
                  </a:cubicBezTo>
                  <a:cubicBezTo>
                    <a:pt x="2881904" y="1076952"/>
                    <a:pt x="2831240" y="1015051"/>
                    <a:pt x="2800350" y="942975"/>
                  </a:cubicBezTo>
                  <a:cubicBezTo>
                    <a:pt x="2751492" y="828974"/>
                    <a:pt x="2744156" y="796772"/>
                    <a:pt x="2676525" y="695325"/>
                  </a:cubicBezTo>
                  <a:cubicBezTo>
                    <a:pt x="2635493" y="633777"/>
                    <a:pt x="2559088" y="549018"/>
                    <a:pt x="2505075" y="504825"/>
                  </a:cubicBezTo>
                  <a:cubicBezTo>
                    <a:pt x="2473036" y="478611"/>
                    <a:pt x="2434413" y="461603"/>
                    <a:pt x="2400300" y="438150"/>
                  </a:cubicBezTo>
                  <a:cubicBezTo>
                    <a:pt x="2383547" y="426633"/>
                    <a:pt x="2368550" y="412750"/>
                    <a:pt x="2352675" y="400050"/>
                  </a:cubicBezTo>
                  <a:cubicBezTo>
                    <a:pt x="2236828" y="414531"/>
                    <a:pt x="2308405" y="389746"/>
                    <a:pt x="2247900" y="438150"/>
                  </a:cubicBezTo>
                  <a:cubicBezTo>
                    <a:pt x="2194842" y="480597"/>
                    <a:pt x="2085975" y="561975"/>
                    <a:pt x="2085975" y="561975"/>
                  </a:cubicBezTo>
                  <a:cubicBezTo>
                    <a:pt x="2074864" y="584197"/>
                    <a:pt x="2026874" y="676449"/>
                    <a:pt x="2019300" y="704850"/>
                  </a:cubicBezTo>
                  <a:cubicBezTo>
                    <a:pt x="2012704" y="729583"/>
                    <a:pt x="2012950" y="755650"/>
                    <a:pt x="2009775" y="781050"/>
                  </a:cubicBezTo>
                  <a:cubicBezTo>
                    <a:pt x="2019300" y="838200"/>
                    <a:pt x="2025969" y="895900"/>
                    <a:pt x="2038350" y="952500"/>
                  </a:cubicBezTo>
                  <a:cubicBezTo>
                    <a:pt x="2053016" y="1019543"/>
                    <a:pt x="2088152" y="1143340"/>
                    <a:pt x="2133600" y="1200150"/>
                  </a:cubicBezTo>
                  <a:cubicBezTo>
                    <a:pt x="2146300" y="1216025"/>
                    <a:pt x="2157325" y="1233400"/>
                    <a:pt x="2171700" y="1247775"/>
                  </a:cubicBezTo>
                  <a:cubicBezTo>
                    <a:pt x="2189235" y="1265310"/>
                    <a:pt x="2206057" y="1285632"/>
                    <a:pt x="2228850" y="1295400"/>
                  </a:cubicBezTo>
                  <a:cubicBezTo>
                    <a:pt x="2274154" y="1314816"/>
                    <a:pt x="2324100" y="1320800"/>
                    <a:pt x="2371725" y="1333500"/>
                  </a:cubicBezTo>
                  <a:cubicBezTo>
                    <a:pt x="2536825" y="1317625"/>
                    <a:pt x="2703292" y="1312361"/>
                    <a:pt x="2867025" y="1285875"/>
                  </a:cubicBezTo>
                  <a:cubicBezTo>
                    <a:pt x="2916449" y="1277880"/>
                    <a:pt x="3198054" y="1150320"/>
                    <a:pt x="3219450" y="1143000"/>
                  </a:cubicBezTo>
                  <a:cubicBezTo>
                    <a:pt x="3343739" y="1100480"/>
                    <a:pt x="3391177" y="1104200"/>
                    <a:pt x="3514725" y="1095375"/>
                  </a:cubicBezTo>
                  <a:cubicBezTo>
                    <a:pt x="3626749" y="1118959"/>
                    <a:pt x="3685837" y="1101903"/>
                    <a:pt x="3752850" y="1181100"/>
                  </a:cubicBezTo>
                  <a:cubicBezTo>
                    <a:pt x="3772198" y="1203966"/>
                    <a:pt x="3784600" y="1231900"/>
                    <a:pt x="3800475" y="1257300"/>
                  </a:cubicBezTo>
                  <a:cubicBezTo>
                    <a:pt x="3818052" y="1362764"/>
                    <a:pt x="3828091" y="1378485"/>
                    <a:pt x="3762375" y="1524000"/>
                  </a:cubicBezTo>
                  <a:cubicBezTo>
                    <a:pt x="3750354" y="1550618"/>
                    <a:pt x="3605121" y="1672879"/>
                    <a:pt x="3581400" y="1685925"/>
                  </a:cubicBezTo>
                  <a:cubicBezTo>
                    <a:pt x="3522720" y="1718199"/>
                    <a:pt x="3444935" y="1718247"/>
                    <a:pt x="3381375" y="1724025"/>
                  </a:cubicBezTo>
                  <a:lnTo>
                    <a:pt x="2781300" y="1704975"/>
                  </a:lnTo>
                  <a:cubicBezTo>
                    <a:pt x="2724101" y="1702857"/>
                    <a:pt x="2666822" y="1700963"/>
                    <a:pt x="2609850" y="1695450"/>
                  </a:cubicBezTo>
                  <a:cubicBezTo>
                    <a:pt x="2568284" y="1691427"/>
                    <a:pt x="2527300" y="1682750"/>
                    <a:pt x="2486025" y="1676400"/>
                  </a:cubicBezTo>
                  <a:cubicBezTo>
                    <a:pt x="2444342" y="1651390"/>
                    <a:pt x="2396329" y="1624804"/>
                    <a:pt x="2362200" y="1590675"/>
                  </a:cubicBezTo>
                  <a:cubicBezTo>
                    <a:pt x="2311301" y="1539776"/>
                    <a:pt x="2270224" y="1479649"/>
                    <a:pt x="2219325" y="1428750"/>
                  </a:cubicBezTo>
                  <a:cubicBezTo>
                    <a:pt x="2203450" y="1412875"/>
                    <a:pt x="2185611" y="1398746"/>
                    <a:pt x="2171700" y="1381125"/>
                  </a:cubicBezTo>
                  <a:cubicBezTo>
                    <a:pt x="2078404" y="1262950"/>
                    <a:pt x="2055152" y="1218064"/>
                    <a:pt x="1990725" y="1076325"/>
                  </a:cubicBezTo>
                  <a:cubicBezTo>
                    <a:pt x="1985308" y="1064408"/>
                    <a:pt x="1984375" y="1050925"/>
                    <a:pt x="1981200" y="1038225"/>
                  </a:cubicBezTo>
                  <a:cubicBezTo>
                    <a:pt x="1974850" y="942975"/>
                    <a:pt x="1972989" y="847319"/>
                    <a:pt x="1962150" y="752475"/>
                  </a:cubicBezTo>
                  <a:cubicBezTo>
                    <a:pt x="1960209" y="735488"/>
                    <a:pt x="1953359" y="718528"/>
                    <a:pt x="1943100" y="704850"/>
                  </a:cubicBezTo>
                  <a:cubicBezTo>
                    <a:pt x="1933575" y="692150"/>
                    <a:pt x="1919199" y="683375"/>
                    <a:pt x="1905000" y="676275"/>
                  </a:cubicBezTo>
                  <a:cubicBezTo>
                    <a:pt x="1893291" y="670421"/>
                    <a:pt x="1879487" y="670346"/>
                    <a:pt x="1866900" y="666750"/>
                  </a:cubicBezTo>
                  <a:cubicBezTo>
                    <a:pt x="1857246" y="663992"/>
                    <a:pt x="1847850" y="660400"/>
                    <a:pt x="1838325" y="657225"/>
                  </a:cubicBezTo>
                  <a:cubicBezTo>
                    <a:pt x="1727200" y="663575"/>
                    <a:pt x="1615799" y="666198"/>
                    <a:pt x="1504950" y="676275"/>
                  </a:cubicBezTo>
                  <a:cubicBezTo>
                    <a:pt x="1475798" y="678925"/>
                    <a:pt x="1445053" y="681550"/>
                    <a:pt x="1419225" y="695325"/>
                  </a:cubicBezTo>
                  <a:cubicBezTo>
                    <a:pt x="1395454" y="708003"/>
                    <a:pt x="1382211" y="734577"/>
                    <a:pt x="1362075" y="752475"/>
                  </a:cubicBezTo>
                  <a:cubicBezTo>
                    <a:pt x="1325007" y="785424"/>
                    <a:pt x="1285563" y="815605"/>
                    <a:pt x="1247775" y="847725"/>
                  </a:cubicBezTo>
                  <a:cubicBezTo>
                    <a:pt x="1222059" y="869584"/>
                    <a:pt x="1197080" y="892296"/>
                    <a:pt x="1171575" y="914400"/>
                  </a:cubicBezTo>
                  <a:cubicBezTo>
                    <a:pt x="1149454" y="933571"/>
                    <a:pt x="1129596" y="955835"/>
                    <a:pt x="1104900" y="971550"/>
                  </a:cubicBezTo>
                  <a:lnTo>
                    <a:pt x="1000125" y="1038225"/>
                  </a:lnTo>
                  <a:cubicBezTo>
                    <a:pt x="831850" y="1028700"/>
                    <a:pt x="662366" y="1031925"/>
                    <a:pt x="495300" y="1009650"/>
                  </a:cubicBezTo>
                  <a:cubicBezTo>
                    <a:pt x="468227" y="1006040"/>
                    <a:pt x="449823" y="979248"/>
                    <a:pt x="428625" y="962025"/>
                  </a:cubicBezTo>
                  <a:cubicBezTo>
                    <a:pt x="348171" y="896656"/>
                    <a:pt x="269015" y="829685"/>
                    <a:pt x="190500" y="762000"/>
                  </a:cubicBezTo>
                  <a:cubicBezTo>
                    <a:pt x="176897" y="750273"/>
                    <a:pt x="163773" y="737801"/>
                    <a:pt x="152400" y="723900"/>
                  </a:cubicBezTo>
                  <a:cubicBezTo>
                    <a:pt x="135105" y="702761"/>
                    <a:pt x="120650" y="679450"/>
                    <a:pt x="104775" y="657225"/>
                  </a:cubicBezTo>
                  <a:cubicBezTo>
                    <a:pt x="93384" y="623052"/>
                    <a:pt x="69184" y="580162"/>
                    <a:pt x="95250" y="542925"/>
                  </a:cubicBezTo>
                  <a:cubicBezTo>
                    <a:pt x="108380" y="524168"/>
                    <a:pt x="131142" y="513328"/>
                    <a:pt x="152400" y="504825"/>
                  </a:cubicBezTo>
                  <a:cubicBezTo>
                    <a:pt x="168275" y="498475"/>
                    <a:pt x="184401" y="492719"/>
                    <a:pt x="200025" y="485775"/>
                  </a:cubicBezTo>
                  <a:cubicBezTo>
                    <a:pt x="213000" y="480008"/>
                    <a:pt x="224830" y="471711"/>
                    <a:pt x="238125" y="466725"/>
                  </a:cubicBezTo>
                  <a:cubicBezTo>
                    <a:pt x="250382" y="462128"/>
                    <a:pt x="263525" y="460375"/>
                    <a:pt x="276225" y="457200"/>
                  </a:cubicBezTo>
                  <a:cubicBezTo>
                    <a:pt x="352023" y="470981"/>
                    <a:pt x="381332" y="459175"/>
                    <a:pt x="428625" y="514350"/>
                  </a:cubicBezTo>
                  <a:cubicBezTo>
                    <a:pt x="435159" y="521973"/>
                    <a:pt x="434975" y="533400"/>
                    <a:pt x="438150" y="542925"/>
                  </a:cubicBezTo>
                  <a:cubicBezTo>
                    <a:pt x="441038" y="561699"/>
                    <a:pt x="466725" y="717133"/>
                    <a:pt x="466725" y="752475"/>
                  </a:cubicBezTo>
                  <a:cubicBezTo>
                    <a:pt x="466725" y="797038"/>
                    <a:pt x="471292" y="843549"/>
                    <a:pt x="457200" y="885825"/>
                  </a:cubicBezTo>
                  <a:cubicBezTo>
                    <a:pt x="433595" y="956639"/>
                    <a:pt x="362896" y="1044142"/>
                    <a:pt x="323850" y="1114425"/>
                  </a:cubicBezTo>
                  <a:cubicBezTo>
                    <a:pt x="321193" y="1119208"/>
                    <a:pt x="266718" y="1235054"/>
                    <a:pt x="247650" y="1257300"/>
                  </a:cubicBezTo>
                  <a:cubicBezTo>
                    <a:pt x="227418" y="1280904"/>
                    <a:pt x="174403" y="1289899"/>
                    <a:pt x="152400" y="1295400"/>
                  </a:cubicBezTo>
                  <a:cubicBezTo>
                    <a:pt x="136694" y="1299327"/>
                    <a:pt x="120481" y="1300998"/>
                    <a:pt x="104775" y="1304925"/>
                  </a:cubicBezTo>
                  <a:cubicBezTo>
                    <a:pt x="95035" y="1307360"/>
                    <a:pt x="86199" y="1313541"/>
                    <a:pt x="76200" y="1314450"/>
                  </a:cubicBezTo>
                  <a:cubicBezTo>
                    <a:pt x="50904" y="1316750"/>
                    <a:pt x="25400" y="1314450"/>
                    <a:pt x="0" y="1314450"/>
                  </a:cubicBezTo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111251" y="4948616"/>
            <a:ext cx="6661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it-IT" sz="1400" dirty="0">
                <a:latin typeface="Calibri Light" panose="020F0302020204030204" pitchFamily="34" charset="0"/>
              </a:rPr>
              <a:t>A.K. </a:t>
            </a:r>
            <a:r>
              <a:rPr lang="it-IT" sz="1400" dirty="0" err="1">
                <a:latin typeface="Calibri Light" panose="020F0302020204030204" pitchFamily="34" charset="0"/>
              </a:rPr>
              <a:t>Jain</a:t>
            </a:r>
            <a:r>
              <a:rPr lang="it-IT" sz="1400" dirty="0">
                <a:latin typeface="Calibri Light" panose="020F0302020204030204" pitchFamily="34" charset="0"/>
              </a:rPr>
              <a:t>, R.P. </a:t>
            </a:r>
            <a:r>
              <a:rPr lang="it-IT" sz="1400" dirty="0" err="1">
                <a:latin typeface="Calibri Light" panose="020F0302020204030204" pitchFamily="34" charset="0"/>
              </a:rPr>
              <a:t>Duin</a:t>
            </a:r>
            <a:r>
              <a:rPr lang="it-IT" sz="1400" dirty="0">
                <a:latin typeface="Calibri Light" panose="020F0302020204030204" pitchFamily="34" charset="0"/>
              </a:rPr>
              <a:t>, J. Mao. “</a:t>
            </a:r>
            <a:r>
              <a:rPr lang="it-IT" sz="1400" i="1" dirty="0">
                <a:latin typeface="Calibri Light" panose="020F0302020204030204" pitchFamily="34" charset="0"/>
              </a:rPr>
              <a:t>Statistical Pattern </a:t>
            </a:r>
            <a:r>
              <a:rPr lang="it-IT" sz="1400" i="1" dirty="0" err="1">
                <a:latin typeface="Calibri Light" panose="020F0302020204030204" pitchFamily="34" charset="0"/>
              </a:rPr>
              <a:t>Recognition</a:t>
            </a:r>
            <a:r>
              <a:rPr lang="it-IT" sz="1400" i="1" dirty="0">
                <a:latin typeface="Calibri Light" panose="020F0302020204030204" pitchFamily="34" charset="0"/>
              </a:rPr>
              <a:t>: a </a:t>
            </a:r>
            <a:r>
              <a:rPr lang="it-IT" sz="1400" i="1" dirty="0" err="1">
                <a:latin typeface="Calibri Light" panose="020F0302020204030204" pitchFamily="34" charset="0"/>
              </a:rPr>
              <a:t>Review</a:t>
            </a:r>
            <a:r>
              <a:rPr lang="it-IT" sz="1400" dirty="0">
                <a:latin typeface="Calibri Light" panose="020F0302020204030204" pitchFamily="34" charset="0"/>
              </a:rPr>
              <a:t>”. IEEE TPAMI. 2000</a:t>
            </a:r>
          </a:p>
        </p:txBody>
      </p:sp>
    </p:spTree>
    <p:extLst>
      <p:ext uri="{BB962C8B-B14F-4D97-AF65-F5344CB8AC3E}">
        <p14:creationId xmlns:p14="http://schemas.microsoft.com/office/powerpoint/2010/main" val="35036950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Cascade (hints)</a:t>
            </a:r>
          </a:p>
        </p:txBody>
      </p:sp>
      <p:sp>
        <p:nvSpPr>
          <p:cNvPr id="4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pPr marL="274320" lvl="1" indent="-274320">
              <a:buSzPct val="95000"/>
              <a:buFont typeface="Wingdings 2"/>
              <a:buChar char=""/>
            </a:pPr>
            <a:r>
              <a:rPr lang="en-US" sz="2000" dirty="0"/>
              <a:t>a new classifier is added until the pool is not used up or the cascade false positive rate goal 𝐹 is met</a:t>
            </a:r>
          </a:p>
        </p:txBody>
      </p:sp>
      <p:grpSp>
        <p:nvGrpSpPr>
          <p:cNvPr id="78" name="Gruppo 77"/>
          <p:cNvGrpSpPr/>
          <p:nvPr/>
        </p:nvGrpSpPr>
        <p:grpSpPr>
          <a:xfrm>
            <a:off x="1130158" y="1822010"/>
            <a:ext cx="7169579" cy="3058523"/>
            <a:chOff x="1116663" y="1006649"/>
            <a:chExt cx="7169579" cy="3058523"/>
          </a:xfrm>
        </p:grpSpPr>
        <p:sp>
          <p:nvSpPr>
            <p:cNvPr id="79" name="Rettangolo 28"/>
            <p:cNvSpPr/>
            <p:nvPr/>
          </p:nvSpPr>
          <p:spPr>
            <a:xfrm>
              <a:off x="1205797" y="2656380"/>
              <a:ext cx="1670246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80" name="Rettangolo 28"/>
            <p:cNvSpPr/>
            <p:nvPr/>
          </p:nvSpPr>
          <p:spPr>
            <a:xfrm>
              <a:off x="5347787" y="2656380"/>
              <a:ext cx="2938455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81" name="Rettangolo 28"/>
            <p:cNvSpPr/>
            <p:nvPr/>
          </p:nvSpPr>
          <p:spPr>
            <a:xfrm>
              <a:off x="3308779" y="2656380"/>
              <a:ext cx="1670246" cy="1351362"/>
            </a:xfrm>
            <a:prstGeom prst="roundRect">
              <a:avLst>
                <a:gd name="adj" fmla="val 10309"/>
              </a:avLst>
            </a:prstGeom>
            <a:solidFill>
              <a:srgbClr val="085091">
                <a:alpha val="1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82" name="Disco magnetico 81"/>
            <p:cNvSpPr/>
            <p:nvPr/>
          </p:nvSpPr>
          <p:spPr>
            <a:xfrm>
              <a:off x="1661453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3" name="Disco magnetico 82"/>
            <p:cNvSpPr/>
            <p:nvPr/>
          </p:nvSpPr>
          <p:spPr>
            <a:xfrm>
              <a:off x="3761262" y="2877597"/>
              <a:ext cx="766293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4" name="Disco magnetico 83"/>
            <p:cNvSpPr/>
            <p:nvPr/>
          </p:nvSpPr>
          <p:spPr>
            <a:xfrm>
              <a:off x="5480603" y="2877597"/>
              <a:ext cx="2687392" cy="753414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5" name="Segnaposto contenuto 2"/>
            <p:cNvSpPr txBox="1">
              <a:spLocks/>
            </p:cNvSpPr>
            <p:nvPr/>
          </p:nvSpPr>
          <p:spPr>
            <a:xfrm>
              <a:off x="1116663" y="3709247"/>
              <a:ext cx="1835375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Training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86" name="Segnaposto contenuto 2"/>
            <p:cNvSpPr txBox="1">
              <a:spLocks/>
            </p:cNvSpPr>
            <p:nvPr/>
          </p:nvSpPr>
          <p:spPr>
            <a:xfrm>
              <a:off x="3289338" y="3709852"/>
              <a:ext cx="1697557" cy="2887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 err="1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Validation</a:t>
              </a: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 set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87" name="Segnaposto contenuto 2"/>
            <p:cNvSpPr txBox="1">
              <a:spLocks/>
            </p:cNvSpPr>
            <p:nvPr/>
          </p:nvSpPr>
          <p:spPr>
            <a:xfrm>
              <a:off x="5480603" y="3643261"/>
              <a:ext cx="2687392" cy="42191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it-IT" sz="1400" dirty="0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Pool of negative samples</a:t>
              </a:r>
              <a:endParaRPr lang="en-US" sz="14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88" name="Rettangolo con angoli arrotondati sullo stesso lato 87"/>
            <p:cNvSpPr/>
            <p:nvPr/>
          </p:nvSpPr>
          <p:spPr>
            <a:xfrm rot="5400000">
              <a:off x="5904593" y="2964478"/>
              <a:ext cx="171632" cy="79637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89" name="Rettangolo con angoli arrotondati sullo stesso lato 88"/>
            <p:cNvSpPr/>
            <p:nvPr/>
          </p:nvSpPr>
          <p:spPr>
            <a:xfrm rot="5400000">
              <a:off x="2012065" y="309661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0" name="Rettangolo con angoli arrotondati sullo stesso lato 89"/>
            <p:cNvSpPr/>
            <p:nvPr/>
          </p:nvSpPr>
          <p:spPr>
            <a:xfrm rot="5400000">
              <a:off x="1796345" y="315381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1" name="Rettangolo con angoli arrotondati sullo stesso lato 90"/>
            <p:cNvSpPr/>
            <p:nvPr/>
          </p:nvSpPr>
          <p:spPr>
            <a:xfrm rot="5400000">
              <a:off x="4101501" y="3107376"/>
              <a:ext cx="85815" cy="6350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>
                <a:alpha val="71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p:sp>
          <p:nvSpPr>
            <p:cNvPr id="92" name="Rettangolo con angoli arrotondati sullo stesso lato 91"/>
            <p:cNvSpPr/>
            <p:nvPr/>
          </p:nvSpPr>
          <p:spPr>
            <a:xfrm rot="5400000">
              <a:off x="3885781" y="3164572"/>
              <a:ext cx="85814" cy="20362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A249">
                <a:alpha val="71000"/>
              </a:srgbClr>
            </a:solidFill>
            <a:ln w="12700">
              <a:solidFill>
                <a:srgbClr val="007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ttangolo arrotondato 92"/>
                <p:cNvSpPr/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93" name="Rettangolo arrotondato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403" y="1006649"/>
                  <a:ext cx="1099010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2"/>
                  <a:stretch>
                    <a:fillRect/>
                  </a:stretch>
                </a:blip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4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08" r="55476"/>
            <a:stretch/>
          </p:blipFill>
          <p:spPr bwMode="auto">
            <a:xfrm>
              <a:off x="1525967" y="1770114"/>
              <a:ext cx="692769" cy="3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5" name="Connettore 1 94"/>
            <p:cNvCxnSpPr/>
            <p:nvPr/>
          </p:nvCxnSpPr>
          <p:spPr>
            <a:xfrm flipV="1">
              <a:off x="1903037" y="1770115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Freccia a destra 95"/>
            <p:cNvSpPr/>
            <p:nvPr/>
          </p:nvSpPr>
          <p:spPr>
            <a:xfrm rot="10800000" flipH="1">
              <a:off x="2825558" y="1537186"/>
              <a:ext cx="252959" cy="287928"/>
            </a:xfrm>
            <a:prstGeom prst="rightArrow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7" name="Rettangolo 96"/>
            <p:cNvSpPr/>
            <p:nvPr/>
          </p:nvSpPr>
          <p:spPr>
            <a:xfrm rot="10800000" flipH="1">
              <a:off x="2769028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38" name="Rettangolo 137"/>
            <p:cNvSpPr/>
            <p:nvPr/>
          </p:nvSpPr>
          <p:spPr>
            <a:xfrm rot="10800000" flipH="1">
              <a:off x="2709205" y="1608277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39" name="Rettangolo 138"/>
            <p:cNvSpPr/>
            <p:nvPr/>
          </p:nvSpPr>
          <p:spPr>
            <a:xfrm rot="10800000" flipH="1">
              <a:off x="2652252" y="1609408"/>
              <a:ext cx="26736" cy="145746"/>
            </a:xfrm>
            <a:prstGeom prst="rect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Rettangolo arrotondato 139"/>
                <p:cNvSpPr/>
                <p:nvPr/>
              </p:nvSpPr>
              <p:spPr>
                <a:xfrm>
                  <a:off x="3322853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solidFill>
                  <a:schemeClr val="bg1">
                    <a:lumMod val="7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 dirty="0" err="1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</a:t>
                  </a:r>
                  <a:r>
                    <a:rPr lang="en-US" sz="1600" kern="0" dirty="0">
                      <a:solidFill>
                        <a:schemeClr val="bg1">
                          <a:lumMod val="65000"/>
                        </a:schemeClr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chemeClr val="bg1">
                        <a:lumMod val="65000"/>
                      </a:schemeClr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140" name="Rettangolo arrotondato 1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2853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4"/>
                  <a:stretch>
                    <a:fillRect/>
                  </a:stretch>
                </a:blip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1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44686"/>
            <a:stretch/>
          </p:blipFill>
          <p:spPr bwMode="auto">
            <a:xfrm>
              <a:off x="3411547" y="1770163"/>
              <a:ext cx="592125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2" name="Connettore 1 141"/>
            <p:cNvCxnSpPr/>
            <p:nvPr/>
          </p:nvCxnSpPr>
          <p:spPr>
            <a:xfrm flipV="1">
              <a:off x="3698294" y="1767047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 flipV="1">
              <a:off x="4331130" y="1767045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4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14" r="41748"/>
            <a:stretch/>
          </p:blipFill>
          <p:spPr bwMode="auto">
            <a:xfrm>
              <a:off x="4003672" y="1770163"/>
              <a:ext cx="327457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5" name="Connettore 1 144"/>
            <p:cNvCxnSpPr/>
            <p:nvPr/>
          </p:nvCxnSpPr>
          <p:spPr>
            <a:xfrm flipV="1">
              <a:off x="4003672" y="1767046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6" name="Picture 2" descr="C:\Users\Administrator\Documents\Visual Studio 2010\Projects\ModularCascadeDetector\results\AdaBoost + Haar\dataset_050312\A8_AB_99_20120305\features_STAGE_0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00" r="36070"/>
            <a:stretch/>
          </p:blipFill>
          <p:spPr bwMode="auto">
            <a:xfrm>
              <a:off x="4333532" y="1769699"/>
              <a:ext cx="571570" cy="30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7" name="Connettore 1 146"/>
            <p:cNvCxnSpPr/>
            <p:nvPr/>
          </p:nvCxnSpPr>
          <p:spPr>
            <a:xfrm flipV="1">
              <a:off x="4624679" y="1767044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ttangolo arrotondato 147"/>
                <p:cNvSpPr/>
                <p:nvPr/>
              </p:nvSpPr>
              <p:spPr>
                <a:xfrm>
                  <a:off x="570731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gradFill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8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0"/>
                </a:grad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ot="0" spcFirstLastPara="0" vert="horz" wrap="square" lIns="0" tIns="0" rIns="0" bIns="46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600"/>
                    </a:spcBef>
                    <a:spcAft>
                      <a:spcPts val="1200"/>
                    </a:spcAft>
                  </a:pPr>
                  <a:r>
                    <a:rPr lang="en-US" sz="1600" kern="0">
                      <a:solidFill>
                        <a:sysClr val="window" lastClr="FFFFFF"/>
                      </a:solidFill>
                      <a:latin typeface="Calibri Light" panose="020F0302020204030204" pitchFamily="34" charset="0"/>
                      <a:ea typeface="CMU Sans Serif" pitchFamily="50" charset="0"/>
                      <a:cs typeface="CMU Sans Serif" pitchFamily="50" charset="0"/>
                    </a:rPr>
                    <a:t>AdaBoost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𝐱</m:t>
                          </m:r>
                        </m:e>
                      </m:d>
                    </m:oMath>
                  </a14:m>
                  <a:endParaRPr lang="en-US" sz="1600" i="1" kern="0" dirty="0">
                    <a:solidFill>
                      <a:sysClr val="window" lastClr="FFFFFF"/>
                    </a:solidFill>
                    <a:latin typeface="Calibri Light" panose="020F0302020204030204" pitchFamily="34" charset="0"/>
                    <a:ea typeface="CMU Sans Serif" pitchFamily="50" charset="0"/>
                    <a:cs typeface="CMU Sans Serif" pitchFamily="50" charset="0"/>
                  </a:endParaRPr>
                </a:p>
              </p:txBody>
            </p:sp>
          </mc:Choice>
          <mc:Fallback xmlns="">
            <p:sp>
              <p:nvSpPr>
                <p:cNvPr id="148" name="Rettangolo arrotondato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319" y="1006649"/>
                  <a:ext cx="1669826" cy="1162542"/>
                </a:xfrm>
                <a:prstGeom prst="roundRect">
                  <a:avLst>
                    <a:gd name="adj" fmla="val 5025"/>
                  </a:avLst>
                </a:prstGeom>
                <a:blipFill rotWithShape="0">
                  <a:blip r:embed="rId5"/>
                  <a:stretch>
                    <a:fillRect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Freccia a destra 148"/>
            <p:cNvSpPr/>
            <p:nvPr/>
          </p:nvSpPr>
          <p:spPr>
            <a:xfrm rot="10800000" flipH="1">
              <a:off x="5095347" y="1537186"/>
              <a:ext cx="505919" cy="287928"/>
            </a:xfrm>
            <a:prstGeom prst="rightArrow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2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150" name="Connettore 1 149"/>
            <p:cNvCxnSpPr/>
            <p:nvPr/>
          </p:nvCxnSpPr>
          <p:spPr>
            <a:xfrm flipV="1">
              <a:off x="4333532" y="1755154"/>
              <a:ext cx="0" cy="309599"/>
            </a:xfrm>
            <a:prstGeom prst="line">
              <a:avLst/>
            </a:prstGeom>
            <a:ln w="31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7683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in Deep Convolutional Neural Networks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5" y="919428"/>
            <a:ext cx="8276190" cy="4257143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3219450" y="2809875"/>
            <a:ext cx="5267325" cy="236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/>
          <a:stretch/>
        </p:blipFill>
        <p:spPr>
          <a:xfrm>
            <a:off x="3295650" y="2743200"/>
            <a:ext cx="5505450" cy="2233491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3295650" y="3657600"/>
            <a:ext cx="647700" cy="619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8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in Deep Convolutional Neural Networks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5" y="944116"/>
            <a:ext cx="7722111" cy="42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2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in Deep Convolutional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2" y="774050"/>
                <a:ext cx="8575407" cy="4448468"/>
              </a:xfrm>
            </p:spPr>
            <p:txBody>
              <a:bodyPr anchor="t" anchorCtr="0"/>
              <a:lstStyle/>
              <a:p>
                <a:r>
                  <a:rPr lang="en-US" b="1" dirty="0" err="1"/>
                  <a:t>ImageNet</a:t>
                </a:r>
                <a:r>
                  <a:rPr lang="en-US" dirty="0"/>
                  <a:t> convolutional network (</a:t>
                </a:r>
                <a:r>
                  <a:rPr lang="en-US" dirty="0" err="1"/>
                  <a:t>Krizhevsky</a:t>
                </a:r>
                <a:r>
                  <a:rPr lang="en-US" dirty="0"/>
                  <a:t>, 2012)</a:t>
                </a:r>
              </a:p>
              <a:p>
                <a:pPr lvl="1"/>
                <a:r>
                  <a:rPr lang="en-US" dirty="0"/>
                  <a:t>trained on 1.2 millions images (!!) and 1,000 different classes (!!), </a:t>
                </a:r>
                <a:r>
                  <a:rPr lang="en-US" b="1" dirty="0"/>
                  <a:t>top-5 error rate 17%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b="1" dirty="0"/>
                  <a:t>60 millions parameters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96</a:t>
                </a:r>
                <a:r>
                  <a:rPr lang="en-US" b="1" dirty="0"/>
                  <a:t>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11×11×3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learned </a:t>
                </a:r>
                <a:r>
                  <a:rPr lang="en-US" dirty="0"/>
                  <a:t>by the first convolutional layer:</a:t>
                </a:r>
              </a:p>
              <a:p>
                <a:pPr lvl="1">
                  <a:spcBef>
                    <a:spcPts val="0"/>
                  </a:spcBef>
                </a:pPr>
                <a:endParaRPr lang="en-US" b="1" dirty="0"/>
              </a:p>
              <a:p>
                <a:pPr lvl="1">
                  <a:spcBef>
                    <a:spcPts val="0"/>
                  </a:spcBef>
                </a:pPr>
                <a:endParaRPr lang="en-US" b="1" dirty="0"/>
              </a:p>
              <a:p>
                <a:pPr lvl="1">
                  <a:spcBef>
                    <a:spcPts val="0"/>
                  </a:spcBef>
                </a:pPr>
                <a:endParaRPr lang="en-US" b="1" dirty="0"/>
              </a:p>
              <a:p>
                <a:pPr lvl="1">
                  <a:spcBef>
                    <a:spcPts val="0"/>
                  </a:spcBef>
                </a:pPr>
                <a:endParaRPr lang="en-US" b="1" dirty="0"/>
              </a:p>
              <a:p>
                <a:pPr lvl="1">
                  <a:spcBef>
                    <a:spcPts val="0"/>
                  </a:spcBef>
                </a:pPr>
                <a:endParaRPr lang="en-US" b="1" dirty="0"/>
              </a:p>
              <a:p>
                <a:pPr lvl="1">
                  <a:spcBef>
                    <a:spcPts val="0"/>
                  </a:spcBef>
                </a:pPr>
                <a:endParaRPr lang="en-US" b="1" dirty="0"/>
              </a:p>
              <a:p>
                <a:pPr lvl="1">
                  <a:spcBef>
                    <a:spcPts val="0"/>
                  </a:spcBef>
                </a:pPr>
                <a:endParaRPr lang="en-US" b="1" dirty="0"/>
              </a:p>
              <a:p>
                <a:pPr lvl="1">
                  <a:spcBef>
                    <a:spcPts val="0"/>
                  </a:spcBef>
                </a:pPr>
                <a:endParaRPr lang="en-US" b="1" dirty="0"/>
              </a:p>
            </p:txBody>
          </p:sp>
        </mc:Choice>
        <mc:Fallback xmlns="">
          <p:sp>
            <p:nvSpPr>
              <p:cNvPr id="8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2" y="774050"/>
                <a:ext cx="8575407" cy="4448468"/>
              </a:xfrm>
              <a:blipFill rotWithShape="0">
                <a:blip r:embed="rId2"/>
                <a:stretch>
                  <a:fillRect l="-1564" r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4" y="2384068"/>
            <a:ext cx="6572689" cy="26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7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End?</a:t>
            </a:r>
          </a:p>
        </p:txBody>
      </p:sp>
    </p:spTree>
    <p:extLst>
      <p:ext uri="{BB962C8B-B14F-4D97-AF65-F5344CB8AC3E}">
        <p14:creationId xmlns:p14="http://schemas.microsoft.com/office/powerpoint/2010/main" val="217374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Neural Networks: main limitations</a:t>
            </a:r>
          </a:p>
        </p:txBody>
      </p:sp>
      <p:sp>
        <p:nvSpPr>
          <p:cNvPr id="6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2" y="774050"/>
            <a:ext cx="8575407" cy="4448468"/>
          </a:xfrm>
        </p:spPr>
        <p:txBody>
          <a:bodyPr anchor="t" anchorCtr="0"/>
          <a:lstStyle/>
          <a:p>
            <a:r>
              <a:rPr lang="en-US" b="1" dirty="0"/>
              <a:t>Occam's razor: </a:t>
            </a:r>
            <a:r>
              <a:rPr lang="en-US" dirty="0"/>
              <a:t>"</a:t>
            </a:r>
            <a:r>
              <a:rPr lang="en-US" i="1" dirty="0"/>
              <a:t>Among competing hypotheses, the one with the fewest assumptions should be selected</a:t>
            </a:r>
            <a:r>
              <a:rPr lang="en-US" dirty="0"/>
              <a:t>"</a:t>
            </a:r>
          </a:p>
          <a:p>
            <a:pPr lvl="1"/>
            <a:r>
              <a:rPr lang="en-US" b="1" dirty="0"/>
              <a:t>you should use a model that is as complex as necessary to adequately solve the problem</a:t>
            </a:r>
          </a:p>
          <a:p>
            <a:pPr lvl="1"/>
            <a:r>
              <a:rPr lang="en-US" i="1" dirty="0"/>
              <a:t>massive</a:t>
            </a:r>
            <a:r>
              <a:rPr lang="en-US" dirty="0"/>
              <a:t> problems (like the </a:t>
            </a:r>
            <a:r>
              <a:rPr lang="en-US" dirty="0" err="1"/>
              <a:t>ImageNet</a:t>
            </a:r>
            <a:r>
              <a:rPr lang="en-US" dirty="0"/>
              <a:t> challenge) are effectively tackled with CNNs</a:t>
            </a:r>
          </a:p>
          <a:p>
            <a:pPr lvl="2"/>
            <a:r>
              <a:rPr lang="en-US" dirty="0"/>
              <a:t>in the past, feature extraction was one of the major bottlenecks</a:t>
            </a:r>
          </a:p>
          <a:p>
            <a:pPr lvl="1"/>
            <a:r>
              <a:rPr lang="en-US" i="1" dirty="0"/>
              <a:t>non-massive problems </a:t>
            </a:r>
            <a:r>
              <a:rPr lang="en-US" dirty="0"/>
              <a:t>can be easily </a:t>
            </a:r>
            <a:r>
              <a:rPr lang="en-US" dirty="0" err="1"/>
              <a:t>overfitted</a:t>
            </a:r>
            <a:r>
              <a:rPr lang="en-US" dirty="0"/>
              <a:t> with such </a:t>
            </a:r>
            <a:r>
              <a:rPr lang="en-US" i="1" dirty="0" err="1"/>
              <a:t>overparameterized</a:t>
            </a:r>
            <a:r>
              <a:rPr lang="en-US" dirty="0"/>
              <a:t> models</a:t>
            </a:r>
          </a:p>
          <a:p>
            <a:pPr lvl="2"/>
            <a:r>
              <a:rPr lang="en-US" dirty="0"/>
              <a:t>"</a:t>
            </a:r>
            <a:r>
              <a:rPr lang="en-US" i="1" dirty="0"/>
              <a:t>With four parameters I can fit an elephant, and with five I can make him wiggle his trunk</a:t>
            </a:r>
            <a:r>
              <a:rPr lang="en-US" dirty="0"/>
              <a:t>"</a:t>
            </a:r>
            <a:r>
              <a:rPr lang="en-US" i="1" dirty="0"/>
              <a:t> (John Von Neumann)</a:t>
            </a:r>
          </a:p>
          <a:p>
            <a:pPr lvl="1"/>
            <a:r>
              <a:rPr lang="en-US" dirty="0"/>
              <a:t>cases in which CNNs may not perform well</a:t>
            </a:r>
            <a:r>
              <a:rPr lang="en-US" i="1" dirty="0"/>
              <a:t>:</a:t>
            </a:r>
          </a:p>
          <a:p>
            <a:pPr lvl="2"/>
            <a:r>
              <a:rPr lang="en-US" b="1" dirty="0"/>
              <a:t>few training samples</a:t>
            </a:r>
          </a:p>
          <a:p>
            <a:pPr lvl="2"/>
            <a:r>
              <a:rPr lang="en-US" dirty="0"/>
              <a:t>binary classification problems with very </a:t>
            </a:r>
            <a:r>
              <a:rPr lang="en-US" b="1" dirty="0"/>
              <a:t>high class imbalance </a:t>
            </a:r>
            <a:r>
              <a:rPr lang="en-US" dirty="0"/>
              <a:t>(e.g., rare event detection)</a:t>
            </a:r>
          </a:p>
          <a:p>
            <a:pPr lvl="2"/>
            <a:r>
              <a:rPr lang="en-US" dirty="0"/>
              <a:t>small sample size / </a:t>
            </a:r>
            <a:r>
              <a:rPr lang="en-US" b="1" dirty="0"/>
              <a:t>low resolution </a:t>
            </a:r>
            <a:r>
              <a:rPr lang="en-US" dirty="0"/>
              <a:t>(e.g., </a:t>
            </a:r>
            <a:r>
              <a:rPr lang="en-US" dirty="0" err="1"/>
              <a:t>microcalcification</a:t>
            </a:r>
            <a:r>
              <a:rPr lang="en-US" dirty="0"/>
              <a:t> detection)</a:t>
            </a:r>
          </a:p>
          <a:p>
            <a:pPr lvl="2"/>
            <a:r>
              <a:rPr lang="en-US" dirty="0"/>
              <a:t>very </a:t>
            </a:r>
            <a:r>
              <a:rPr lang="en-US" b="1" dirty="0"/>
              <a:t>noisy images </a:t>
            </a:r>
            <a:r>
              <a:rPr lang="en-US" dirty="0"/>
              <a:t>(e.g., ultrasound images)</a:t>
            </a:r>
          </a:p>
          <a:p>
            <a:pPr lvl="2"/>
            <a:endParaRPr lang="en-US" dirty="0"/>
          </a:p>
          <a:p>
            <a:pPr lvl="1">
              <a:spcBef>
                <a:spcPts val="0"/>
              </a:spcBef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1150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Convolutional Neural Networks: other limitations</a:t>
            </a:r>
          </a:p>
        </p:txBody>
      </p:sp>
      <p:sp>
        <p:nvSpPr>
          <p:cNvPr id="6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2" y="774050"/>
            <a:ext cx="8575407" cy="4448468"/>
          </a:xfrm>
        </p:spPr>
        <p:txBody>
          <a:bodyPr anchor="t" anchorCtr="0"/>
          <a:lstStyle/>
          <a:p>
            <a:r>
              <a:rPr lang="en-US" dirty="0"/>
              <a:t>training and testing CNNs requires </a:t>
            </a:r>
            <a:r>
              <a:rPr lang="en-US" b="1" dirty="0"/>
              <a:t>expensive hardware</a:t>
            </a:r>
          </a:p>
          <a:p>
            <a:pPr lvl="1"/>
            <a:r>
              <a:rPr lang="en-US" dirty="0"/>
              <a:t>high-end </a:t>
            </a:r>
            <a:r>
              <a:rPr lang="en-US" dirty="0" err="1"/>
              <a:t>nVidia</a:t>
            </a:r>
            <a:r>
              <a:rPr lang="en-US" dirty="0"/>
              <a:t> GPUs (thousands of $)</a:t>
            </a:r>
          </a:p>
          <a:p>
            <a:pPr lvl="1"/>
            <a:r>
              <a:rPr lang="en-US" dirty="0"/>
              <a:t>despite that, training time is usually significant (days, weeks, ...)</a:t>
            </a:r>
          </a:p>
          <a:p>
            <a:r>
              <a:rPr lang="en-US" b="1" dirty="0"/>
              <a:t>testing time </a:t>
            </a:r>
            <a:r>
              <a:rPr lang="en-US" dirty="0"/>
              <a:t>&gt; real-time constraints</a:t>
            </a:r>
          </a:p>
          <a:p>
            <a:pPr lvl="1"/>
            <a:r>
              <a:rPr lang="en-US" dirty="0"/>
              <a:t>recent improvements have been made</a:t>
            </a:r>
          </a:p>
          <a:p>
            <a:r>
              <a:rPr lang="en-US" b="1" dirty="0" err="1"/>
              <a:t>hyperparameter</a:t>
            </a:r>
            <a:r>
              <a:rPr lang="en-US" dirty="0"/>
              <a:t> tuning/optimization is nontrivial </a:t>
            </a:r>
          </a:p>
          <a:p>
            <a:pPr lvl="1"/>
            <a:r>
              <a:rPr lang="en-US" dirty="0"/>
              <a:t>...and problem specific!</a:t>
            </a:r>
          </a:p>
          <a:p>
            <a:r>
              <a:rPr lang="en-US" dirty="0"/>
              <a:t>in some domains, </a:t>
            </a:r>
            <a:r>
              <a:rPr lang="en-US" b="1" dirty="0"/>
              <a:t>model interpretability </a:t>
            </a:r>
            <a:r>
              <a:rPr lang="en-US" dirty="0"/>
              <a:t>is important</a:t>
            </a:r>
          </a:p>
          <a:p>
            <a:pPr lvl="1"/>
            <a:r>
              <a:rPr lang="en-US" dirty="0"/>
              <a:t>CNN parameters are hard to interpret</a:t>
            </a:r>
          </a:p>
          <a:p>
            <a:pPr lvl="2"/>
            <a:r>
              <a:rPr lang="en-US" dirty="0"/>
              <a:t>recent improvements have been made</a:t>
            </a:r>
          </a:p>
          <a:p>
            <a:pPr lvl="3"/>
            <a:r>
              <a:rPr lang="en-US" i="1" dirty="0"/>
              <a:t>Understanding Neural Networks Through Deep Visualization</a:t>
            </a:r>
            <a:r>
              <a:rPr lang="en-US" dirty="0"/>
              <a:t> (</a:t>
            </a:r>
            <a:r>
              <a:rPr lang="en-US" dirty="0" err="1"/>
              <a:t>Yosinski</a:t>
            </a:r>
            <a:r>
              <a:rPr lang="en-US" dirty="0"/>
              <a:t> et al., 2015)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>
              <a:spcBef>
                <a:spcPts val="0"/>
              </a:spcBef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469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vs. Traditional Machine Learning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48" y="1528291"/>
            <a:ext cx="6614877" cy="354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9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Big Data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3" y="1368770"/>
            <a:ext cx="8157172" cy="369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6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3" y="774050"/>
            <a:ext cx="6327507" cy="4448468"/>
          </a:xfrm>
        </p:spPr>
        <p:txBody>
          <a:bodyPr anchor="ctr" anchorCtr="0"/>
          <a:lstStyle/>
          <a:p>
            <a:r>
              <a:rPr lang="en-US" b="1" dirty="0"/>
              <a:t>image descriptors </a:t>
            </a:r>
            <a:r>
              <a:rPr lang="en-US" dirty="0"/>
              <a:t>extract meaningful </a:t>
            </a:r>
            <a:r>
              <a:rPr lang="en-US" b="1" dirty="0"/>
              <a:t>information</a:t>
            </a:r>
            <a:r>
              <a:rPr lang="en-US" dirty="0"/>
              <a:t> from the image (</a:t>
            </a:r>
            <a:r>
              <a:rPr lang="en-US" b="1" dirty="0">
                <a:solidFill>
                  <a:srgbClr val="C00000"/>
                </a:solidFill>
              </a:rPr>
              <a:t>features</a:t>
            </a:r>
            <a:r>
              <a:rPr lang="en-US" dirty="0"/>
              <a:t>) and </a:t>
            </a:r>
            <a:r>
              <a:rPr lang="en-US" i="1" dirty="0"/>
              <a:t>encode</a:t>
            </a:r>
            <a:r>
              <a:rPr lang="en-US" dirty="0"/>
              <a:t> them into a </a:t>
            </a:r>
            <a:r>
              <a:rPr lang="en-US" b="1" dirty="0"/>
              <a:t>series of numbers</a:t>
            </a:r>
            <a:r>
              <a:rPr lang="en-US" dirty="0"/>
              <a:t> (</a:t>
            </a:r>
            <a:r>
              <a:rPr lang="en-US" b="1" dirty="0">
                <a:solidFill>
                  <a:srgbClr val="C00000"/>
                </a:solidFill>
              </a:rPr>
              <a:t>feature vector</a:t>
            </a:r>
            <a:r>
              <a:rPr lang="en-US" dirty="0"/>
              <a:t>) that act as a </a:t>
            </a:r>
            <a:r>
              <a:rPr lang="en-US" i="1" dirty="0"/>
              <a:t>numerical fingerprint</a:t>
            </a:r>
          </a:p>
          <a:p>
            <a:pPr lvl="1"/>
            <a:r>
              <a:rPr lang="en-US" dirty="0"/>
              <a:t>ideally this information would be </a:t>
            </a:r>
            <a:r>
              <a:rPr lang="en-US" b="1" i="1" dirty="0"/>
              <a:t>invariant</a:t>
            </a:r>
            <a:r>
              <a:rPr lang="en-US" dirty="0"/>
              <a:t> under various </a:t>
            </a:r>
            <a:r>
              <a:rPr lang="en-US" b="1" dirty="0"/>
              <a:t>image transformations</a:t>
            </a:r>
            <a:r>
              <a:rPr lang="en-US" dirty="0"/>
              <a:t>, so we can find the feature again even if the image is transformed in some way</a:t>
            </a:r>
          </a:p>
          <a:p>
            <a:pPr lvl="2">
              <a:spcBef>
                <a:spcPts val="0"/>
              </a:spcBef>
            </a:pPr>
            <a:r>
              <a:rPr lang="en-US" dirty="0"/>
              <a:t>and even if it is the image of another instance of the same object or category (</a:t>
            </a:r>
            <a:r>
              <a:rPr lang="en-US" b="1" dirty="0"/>
              <a:t>class</a:t>
            </a:r>
            <a:r>
              <a:rPr lang="en-US" dirty="0"/>
              <a:t>)</a:t>
            </a:r>
          </a:p>
          <a:p>
            <a:r>
              <a:rPr lang="en-US" dirty="0"/>
              <a:t>the ultimate goal is to take a </a:t>
            </a:r>
            <a:r>
              <a:rPr lang="en-US" b="1" dirty="0">
                <a:solidFill>
                  <a:srgbClr val="0000FF"/>
                </a:solidFill>
              </a:rPr>
              <a:t>decision</a:t>
            </a:r>
            <a:r>
              <a:rPr lang="en-US" dirty="0"/>
              <a:t> (</a:t>
            </a:r>
            <a:r>
              <a:rPr lang="en-US" b="1" dirty="0"/>
              <a:t>classification</a:t>
            </a:r>
            <a:r>
              <a:rPr lang="en-US" dirty="0"/>
              <a:t>) by comparing </a:t>
            </a:r>
            <a:r>
              <a:rPr lang="en-US" i="1" dirty="0"/>
              <a:t>feature values </a:t>
            </a:r>
            <a:r>
              <a:rPr lang="en-US" dirty="0"/>
              <a:t>with </a:t>
            </a:r>
            <a:r>
              <a:rPr lang="en-US" i="1" dirty="0"/>
              <a:t>reference values</a:t>
            </a:r>
            <a:r>
              <a:rPr lang="en-US" dirty="0"/>
              <a:t> through:</a:t>
            </a:r>
          </a:p>
          <a:p>
            <a:pPr lvl="1"/>
            <a:r>
              <a:rPr lang="en-US" b="1" dirty="0"/>
              <a:t>decision rules </a:t>
            </a:r>
            <a:r>
              <a:rPr lang="en-US" dirty="0"/>
              <a:t>(human-designed or machine-learned) </a:t>
            </a:r>
          </a:p>
          <a:p>
            <a:pPr lvl="1"/>
            <a:r>
              <a:rPr lang="en-US" b="1" dirty="0"/>
              <a:t>prior knowledge </a:t>
            </a:r>
            <a:r>
              <a:rPr lang="en-US" dirty="0"/>
              <a:t>(a set of labelled examples, a.k.a. </a:t>
            </a:r>
            <a:r>
              <a:rPr lang="en-US" b="1" dirty="0"/>
              <a:t>training set</a:t>
            </a:r>
            <a:r>
              <a:rPr lang="en-US" dirty="0"/>
              <a:t>)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Descriptors (=features)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7" t="24193" r="12235" b="22883"/>
          <a:stretch/>
        </p:blipFill>
        <p:spPr bwMode="auto">
          <a:xfrm>
            <a:off x="7030258" y="1180949"/>
            <a:ext cx="1827992" cy="3463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572375" y="4754253"/>
            <a:ext cx="7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+mj-lt"/>
              </a:rPr>
              <a:t>STOP!</a:t>
            </a:r>
          </a:p>
        </p:txBody>
      </p:sp>
    </p:spTree>
    <p:extLst>
      <p:ext uri="{BB962C8B-B14F-4D97-AF65-F5344CB8AC3E}">
        <p14:creationId xmlns:p14="http://schemas.microsoft.com/office/powerpoint/2010/main" val="360970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descriptors</a:t>
            </a:r>
            <a:br>
              <a:rPr lang="en-US" dirty="0"/>
            </a:br>
            <a:r>
              <a:rPr lang="en-US" sz="2800" dirty="0"/>
              <a:t>the "old" 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7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descriptors: taxonomy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422506" cy="4448468"/>
          </a:xfrm>
        </p:spPr>
        <p:txBody>
          <a:bodyPr anchor="ctr" anchorCtr="0"/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>
                <a:solidFill>
                  <a:srgbClr val="25A725"/>
                </a:solidFill>
              </a:rPr>
              <a:t>o</a:t>
            </a:r>
            <a:r>
              <a:rPr lang="en-US" b="1" dirty="0">
                <a:solidFill>
                  <a:srgbClr val="0000FF"/>
                </a:solidFill>
              </a:rPr>
              <a:t>l</a:t>
            </a:r>
            <a:r>
              <a:rPr lang="en-US" b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25A725"/>
                </a:solidFill>
              </a:rPr>
              <a:t>r</a:t>
            </a:r>
            <a:r>
              <a:rPr lang="en-US" dirty="0"/>
              <a:t> descriptors</a:t>
            </a:r>
          </a:p>
          <a:p>
            <a:pPr lvl="1"/>
            <a:r>
              <a:rPr lang="en-US" dirty="0"/>
              <a:t>e.g., statistics in the </a:t>
            </a:r>
            <a:r>
              <a:rPr lang="en-US" b="1" dirty="0"/>
              <a:t>HS*</a:t>
            </a:r>
            <a:r>
              <a:rPr lang="en-US" dirty="0"/>
              <a:t> color spaces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shape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texture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whole image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basis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sets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0" t="24193" r="12235" b="22883"/>
          <a:stretch/>
        </p:blipFill>
        <p:spPr bwMode="auto">
          <a:xfrm>
            <a:off x="5257800" y="1180949"/>
            <a:ext cx="3600450" cy="3463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5257800" y="4672807"/>
            <a:ext cx="3600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f2 = average Hue; f3 = average Value</a:t>
            </a:r>
          </a:p>
        </p:txBody>
      </p:sp>
    </p:spTree>
    <p:extLst>
      <p:ext uri="{BB962C8B-B14F-4D97-AF65-F5344CB8AC3E}">
        <p14:creationId xmlns:p14="http://schemas.microsoft.com/office/powerpoint/2010/main" val="360241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descriptors: taxonomy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422506" cy="4448468"/>
          </a:xfrm>
        </p:spPr>
        <p:txBody>
          <a:bodyPr anchor="ctr" anchorCtr="0"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/>
              <a:t>shape</a:t>
            </a:r>
            <a:r>
              <a:rPr lang="en-US" dirty="0"/>
              <a:t> descriptors</a:t>
            </a:r>
          </a:p>
          <a:p>
            <a:pPr lvl="1"/>
            <a:r>
              <a:rPr lang="en-US" b="1" dirty="0"/>
              <a:t>Geometrical</a:t>
            </a:r>
            <a:r>
              <a:rPr lang="en-US" dirty="0"/>
              <a:t> descriptors</a:t>
            </a:r>
          </a:p>
          <a:p>
            <a:pPr lvl="2"/>
            <a:r>
              <a:rPr lang="en-US" dirty="0"/>
              <a:t>area, eccentricity, compactness, ...</a:t>
            </a:r>
          </a:p>
          <a:p>
            <a:pPr lvl="1"/>
            <a:r>
              <a:rPr lang="en-US" b="1" dirty="0"/>
              <a:t>Signatures</a:t>
            </a:r>
          </a:p>
          <a:p>
            <a:pPr lvl="1"/>
            <a:r>
              <a:rPr lang="en-US" b="1" dirty="0"/>
              <a:t>Fourier</a:t>
            </a:r>
            <a:r>
              <a:rPr lang="en-US" dirty="0"/>
              <a:t> descriptors</a:t>
            </a:r>
          </a:p>
          <a:p>
            <a:pPr lvl="1"/>
            <a:r>
              <a:rPr lang="en-US" b="1" dirty="0"/>
              <a:t>Geometric Moments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texture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whole image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basis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sets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1" t="24193" r="12234" b="22883"/>
          <a:stretch/>
        </p:blipFill>
        <p:spPr bwMode="auto">
          <a:xfrm>
            <a:off x="5267325" y="1180949"/>
            <a:ext cx="3590925" cy="3463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6298529" y="4672807"/>
            <a:ext cx="1635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f1 = compactness</a:t>
            </a:r>
          </a:p>
        </p:txBody>
      </p:sp>
    </p:spTree>
    <p:extLst>
      <p:ext uri="{BB962C8B-B14F-4D97-AF65-F5344CB8AC3E}">
        <p14:creationId xmlns:p14="http://schemas.microsoft.com/office/powerpoint/2010/main" val="339594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descriptors: taxonomy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422506" cy="4448468"/>
          </a:xfrm>
        </p:spPr>
        <p:txBody>
          <a:bodyPr anchor="ctr" anchorCtr="0"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shape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/>
              <a:t>texture</a:t>
            </a:r>
            <a:r>
              <a:rPr lang="en-US" dirty="0"/>
              <a:t> descriptors</a:t>
            </a:r>
          </a:p>
          <a:p>
            <a:pPr lvl="1"/>
            <a:r>
              <a:rPr lang="en-US" dirty="0"/>
              <a:t>statistical descriptors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spectral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whole image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descriptors</a:t>
            </a:r>
            <a:endParaRPr lang="en-US" dirty="0"/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basis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sets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403" y="1070469"/>
            <a:ext cx="5033726" cy="3837524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3740197" y="4982547"/>
            <a:ext cx="534042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Multi-class texture analysis in colorectal cancer histology.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Nature Scientific Reports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</a:rPr>
              <a:t>(2016).</a:t>
            </a:r>
            <a:endParaRPr lang="en-US" sz="1100" b="0" i="0" dirty="0">
              <a:solidFill>
                <a:schemeClr val="bg1">
                  <a:lumMod val="50000"/>
                </a:schemeClr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82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descriptors: taxonomy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422506" cy="4448468"/>
          </a:xfrm>
        </p:spPr>
        <p:txBody>
          <a:bodyPr anchor="ctr" anchorCtr="0"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shape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texture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/>
              <a:t>whole image </a:t>
            </a:r>
            <a:r>
              <a:rPr lang="en-US" dirty="0"/>
              <a:t>descriptors</a:t>
            </a:r>
          </a:p>
          <a:p>
            <a:pPr lvl="1"/>
            <a:r>
              <a:rPr lang="en-US" dirty="0"/>
              <a:t>corners/</a:t>
            </a:r>
            <a:r>
              <a:rPr lang="en-US" dirty="0" err="1"/>
              <a:t>keypoints</a:t>
            </a:r>
            <a:r>
              <a:rPr lang="en-US" dirty="0"/>
              <a:t> detectors</a:t>
            </a:r>
          </a:p>
          <a:p>
            <a:pPr lvl="2"/>
            <a:r>
              <a:rPr lang="en-US" b="1" i="1" dirty="0"/>
              <a:t>Harris-Stephens</a:t>
            </a:r>
          </a:p>
          <a:p>
            <a:pPr lvl="2"/>
            <a:r>
              <a:rPr lang="en-US" b="1" i="1" dirty="0">
                <a:solidFill>
                  <a:schemeClr val="bg1">
                    <a:lumMod val="65000"/>
                  </a:schemeClr>
                </a:solidFill>
              </a:rPr>
              <a:t>Scale-Invariant Feature Transform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(SIFT) and similar (SURF, GLOH, ...)</a:t>
            </a:r>
          </a:p>
          <a:p>
            <a:pPr lvl="1"/>
            <a:r>
              <a:rPr lang="en-US" dirty="0"/>
              <a:t>local patterns</a:t>
            </a:r>
          </a:p>
          <a:p>
            <a:pPr lvl="2"/>
            <a:r>
              <a:rPr lang="en-US" b="1" i="1" dirty="0"/>
              <a:t>Local Binary Patterns </a:t>
            </a:r>
            <a:r>
              <a:rPr lang="en-US" dirty="0"/>
              <a:t>(LBP)</a:t>
            </a:r>
          </a:p>
          <a:p>
            <a:pPr lvl="2"/>
            <a:r>
              <a:rPr lang="en-US" b="1" i="1" dirty="0">
                <a:solidFill>
                  <a:schemeClr val="bg1">
                    <a:lumMod val="65000"/>
                  </a:schemeClr>
                </a:solidFill>
              </a:rPr>
              <a:t>Histogram of Oriented Gradients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(HOG)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basis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sets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6" y="926134"/>
            <a:ext cx="3981450" cy="234548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3" y="3411478"/>
            <a:ext cx="3157538" cy="181104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01" y="3619906"/>
            <a:ext cx="1930475" cy="4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2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422506" cy="4448468"/>
          </a:xfrm>
        </p:spPr>
        <p:txBody>
          <a:bodyPr anchor="ctr" anchorCtr="0"/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color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shape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texture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descriptors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whole image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descriptors</a:t>
            </a:r>
          </a:p>
          <a:p>
            <a:r>
              <a:rPr lang="en-US" b="1" dirty="0"/>
              <a:t>basis</a:t>
            </a:r>
            <a:r>
              <a:rPr lang="en-US" dirty="0"/>
              <a:t> sets</a:t>
            </a:r>
          </a:p>
          <a:p>
            <a:pPr lvl="1"/>
            <a:r>
              <a:rPr lang="en-US" b="1" i="1" dirty="0" err="1"/>
              <a:t>Haar</a:t>
            </a:r>
            <a:r>
              <a:rPr lang="en-US" dirty="0"/>
              <a:t> (wavelets)-</a:t>
            </a:r>
            <a:r>
              <a:rPr lang="en-US" b="1" i="1" dirty="0"/>
              <a:t>like features</a:t>
            </a:r>
          </a:p>
          <a:p>
            <a:pPr lvl="2"/>
            <a:r>
              <a:rPr lang="en-US" dirty="0"/>
              <a:t>face detection (Viola &amp; Jones, 2001)</a:t>
            </a:r>
          </a:p>
          <a:p>
            <a:pPr lvl="2"/>
            <a:r>
              <a:rPr lang="en-US" dirty="0" err="1"/>
              <a:t>microcalcification</a:t>
            </a:r>
            <a:r>
              <a:rPr lang="en-US" dirty="0"/>
              <a:t> detection (Bria et al., 2012)</a:t>
            </a:r>
          </a:p>
          <a:p>
            <a:pPr lvl="1"/>
            <a:r>
              <a:rPr lang="en-US" b="1" i="1" dirty="0">
                <a:solidFill>
                  <a:schemeClr val="bg1">
                    <a:lumMod val="65000"/>
                  </a:schemeClr>
                </a:solidFill>
              </a:rPr>
              <a:t>Gabor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(wavelets) </a:t>
            </a:r>
            <a:r>
              <a:rPr lang="en-US" b="1" i="1" dirty="0">
                <a:solidFill>
                  <a:schemeClr val="bg1">
                    <a:lumMod val="65000"/>
                  </a:schemeClr>
                </a:solidFill>
              </a:rPr>
              <a:t>filters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fingerprint recognition (Hong et al., 1998)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iris recognition (Sanchez-Avila &amp; Sanchez-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Reillo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2005)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94" y="3124200"/>
            <a:ext cx="3209206" cy="200113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59" y="985432"/>
            <a:ext cx="2909066" cy="192960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descriptors: taxonomy</a:t>
            </a:r>
          </a:p>
        </p:txBody>
      </p:sp>
    </p:spTree>
    <p:extLst>
      <p:ext uri="{BB962C8B-B14F-4D97-AF65-F5344CB8AC3E}">
        <p14:creationId xmlns:p14="http://schemas.microsoft.com/office/powerpoint/2010/main" val="3603184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Geometrical descriptors</a:t>
            </a:r>
            <a:br>
              <a:rPr lang="en-US" dirty="0"/>
            </a:br>
            <a:r>
              <a:rPr lang="en-US" sz="2800" dirty="0"/>
              <a:t>(shape descriptors)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81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517755" cy="4448468"/>
              </a:xfrm>
            </p:spPr>
            <p:txBody>
              <a:bodyPr/>
              <a:lstStyle/>
              <a:p>
                <a:r>
                  <a:rPr lang="en-US" b="1" dirty="0"/>
                  <a:t>area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, perimeter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major axis</a:t>
                </a:r>
              </a:p>
              <a:p>
                <a:pPr lvl="1"/>
                <a:r>
                  <a:rPr lang="en-US" dirty="0"/>
                  <a:t>the direction along which the shape is more elongated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can be found as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all the contour points pairs</a:t>
                </a:r>
              </a:p>
              <a:p>
                <a:r>
                  <a:rPr lang="en-US" b="1" dirty="0"/>
                  <a:t>minor axis</a:t>
                </a:r>
              </a:p>
              <a:p>
                <a:pPr lvl="1"/>
                <a:r>
                  <a:rPr lang="en-US" dirty="0"/>
                  <a:t>perpendicular to the major axis, such that the shape fits into the rectangle so obtained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b="1" dirty="0"/>
                  <a:t>minimum area bounding rectangle</a:t>
                </a:r>
              </a:p>
              <a:p>
                <a:pPr lvl="3">
                  <a:spcBef>
                    <a:spcPts val="0"/>
                  </a:spcBef>
                </a:pPr>
                <a:r>
                  <a:rPr lang="en-US" dirty="0"/>
                  <a:t>has </a:t>
                </a:r>
                <a:r>
                  <a:rPr lang="en-US" b="1" dirty="0"/>
                  <a:t>width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height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</a:t>
                </a:r>
                <a:r>
                  <a:rPr lang="en-US" b="1" dirty="0"/>
                  <a:t>angle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517755" cy="4448468"/>
              </a:xfrm>
              <a:blipFill rotWithShape="0">
                <a:blip r:embed="rId2"/>
                <a:stretch>
                  <a:fillRect l="-2969" r="-3104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apply geometry to your shapes...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44515" t="-2187" r="16385" b="9721"/>
          <a:stretch/>
        </p:blipFill>
        <p:spPr>
          <a:xfrm>
            <a:off x="5471225" y="1536972"/>
            <a:ext cx="2833689" cy="338504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5871274" y="2003698"/>
            <a:ext cx="1910496" cy="252607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 rot="17893790">
            <a:off x="5837587" y="3750069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+mj-lt"/>
              </a:rPr>
              <a:t>major axis</a:t>
            </a:r>
          </a:p>
        </p:txBody>
      </p:sp>
      <p:sp>
        <p:nvSpPr>
          <p:cNvPr id="11" name="CasellaDiTesto 10"/>
          <p:cNvSpPr txBox="1"/>
          <p:nvPr/>
        </p:nvSpPr>
        <p:spPr>
          <a:xfrm rot="1724168">
            <a:off x="6263889" y="3128957"/>
            <a:ext cx="117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+mj-lt"/>
              </a:rPr>
              <a:t>minor axis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5621423" y="1443564"/>
            <a:ext cx="1113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+mj-lt"/>
              </a:rPr>
              <a:t>bounding rectangle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7610868" y="1286928"/>
            <a:ext cx="1388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minimum area bounding rectangle</a:t>
            </a:r>
          </a:p>
        </p:txBody>
      </p:sp>
      <p:cxnSp>
        <p:nvCxnSpPr>
          <p:cNvPr id="15" name="Connettore 1 14"/>
          <p:cNvCxnSpPr/>
          <p:nvPr/>
        </p:nvCxnSpPr>
        <p:spPr>
          <a:xfrm>
            <a:off x="5471225" y="3457575"/>
            <a:ext cx="3139375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o 15"/>
          <p:cNvSpPr/>
          <p:nvPr/>
        </p:nvSpPr>
        <p:spPr>
          <a:xfrm>
            <a:off x="5630948" y="2197575"/>
            <a:ext cx="2520000" cy="2520000"/>
          </a:xfrm>
          <a:prstGeom prst="arc">
            <a:avLst>
              <a:gd name="adj1" fmla="val 17860837"/>
              <a:gd name="adj2" fmla="val 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/>
              <p:cNvSpPr/>
              <p:nvPr/>
            </p:nvSpPr>
            <p:spPr>
              <a:xfrm>
                <a:off x="8026464" y="2869289"/>
                <a:ext cx="3789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ttango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464" y="2869289"/>
                <a:ext cx="37895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6037935" y="2373989"/>
                <a:ext cx="4190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35" y="2373989"/>
                <a:ext cx="41902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7267844" y="1536972"/>
                <a:ext cx="3745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844" y="1536972"/>
                <a:ext cx="374590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/>
          <p:cNvSpPr txBox="1"/>
          <p:nvPr/>
        </p:nvSpPr>
        <p:spPr>
          <a:xfrm>
            <a:off x="4770213" y="4891554"/>
            <a:ext cx="43737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 code available in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labs/ocv-shape-orientation.cpp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81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869300"/>
                <a:ext cx="3974830" cy="4448468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</a:pPr>
                <a:r>
                  <a:rPr lang="en-US" b="1" dirty="0"/>
                  <a:t>eccentricity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of elongation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b="0" dirty="0"/>
                  <a:t>or also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compactness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degree to which a shape is compact (e.g. resembling a perfect circle)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869300"/>
                <a:ext cx="3974830" cy="4448468"/>
              </a:xfrm>
              <a:blipFill rotWithShape="0">
                <a:blip r:embed="rId2"/>
                <a:stretch>
                  <a:fillRect l="-3374" r="-3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apply geometry to your shapes...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48" y="1123187"/>
            <a:ext cx="4136692" cy="129616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37" b="21329"/>
          <a:stretch/>
        </p:blipFill>
        <p:spPr>
          <a:xfrm>
            <a:off x="4591048" y="3241496"/>
            <a:ext cx="4107480" cy="165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02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Signatures</a:t>
            </a:r>
            <a:br>
              <a:rPr lang="en-US" dirty="0"/>
            </a:br>
            <a:r>
              <a:rPr lang="en-US" sz="2800" dirty="0"/>
              <a:t>(shape descriptors)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6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70415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1-D representation of a boundary</a:t>
                </a:r>
              </a:p>
              <a:p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centroid to boundary as a function of angle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often the boundary is first smoothed so as to achieve a more regular curve</a:t>
                </a: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Signatures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53" y="2176261"/>
            <a:ext cx="5058624" cy="302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17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ctr" anchorCtr="0"/>
              <a:lstStyle/>
              <a:p>
                <a:r>
                  <a:rPr lang="en-US" dirty="0"/>
                  <a:t>invariant to </a:t>
                </a:r>
                <a:r>
                  <a:rPr lang="en-US" b="1" dirty="0"/>
                  <a:t>translation</a:t>
                </a:r>
              </a:p>
              <a:p>
                <a:r>
                  <a:rPr lang="en-US" dirty="0"/>
                  <a:t>not invariant to </a:t>
                </a:r>
                <a:r>
                  <a:rPr lang="en-US" b="1" dirty="0"/>
                  <a:t>rotation</a:t>
                </a:r>
              </a:p>
              <a:p>
                <a:pPr lvl="1"/>
                <a:r>
                  <a:rPr lang="en-US" dirty="0"/>
                  <a:t>solution: </a:t>
                </a:r>
                <a:r>
                  <a:rPr lang="en-US" i="1" dirty="0"/>
                  <a:t>select a distinct starting point</a:t>
                </a:r>
              </a:p>
              <a:p>
                <a:pPr lvl="2"/>
                <a:r>
                  <a:rPr lang="en-US" dirty="0"/>
                  <a:t>point farthest from centroid</a:t>
                </a:r>
              </a:p>
              <a:p>
                <a:pPr lvl="2"/>
                <a:r>
                  <a:rPr lang="en-US" dirty="0"/>
                  <a:t>point on the major axis that is farthest from the centroid</a:t>
                </a:r>
              </a:p>
              <a:p>
                <a:r>
                  <a:rPr lang="en-US" dirty="0"/>
                  <a:t>not invariant to </a:t>
                </a:r>
                <a:r>
                  <a:rPr lang="en-US" b="1" dirty="0"/>
                  <a:t>scale</a:t>
                </a:r>
              </a:p>
              <a:p>
                <a:pPr lvl="1"/>
                <a:r>
                  <a:rPr lang="en-US" dirty="0"/>
                  <a:t>solution: rescale and normalize</a:t>
                </a:r>
              </a:p>
              <a:p>
                <a:pPr lvl="2"/>
                <a:r>
                  <a:rPr lang="en-US" dirty="0"/>
                  <a:t>min/max rescaling of all signatures to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sensitive to noise </a:t>
                </a:r>
                <a:r>
                  <a:rPr lang="en-US" dirty="0">
                    <a:sym typeface="Wingdings" panose="05000000000000000000" pitchFamily="2" charset="2"/>
                  </a:rPr>
                  <a:t> apply fixed smoothing on all contours first</a:t>
                </a:r>
                <a:endParaRPr lang="en-US" dirty="0"/>
              </a:p>
              <a:p>
                <a:pPr lvl="2"/>
                <a:r>
                  <a:rPr lang="en-US" dirty="0"/>
                  <a:t>divide by the variance of the signature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25" y="1149749"/>
            <a:ext cx="4163006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6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anemia cells detection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82" y="1362166"/>
            <a:ext cx="7062636" cy="35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25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descriptors</a:t>
            </a:r>
            <a:br>
              <a:rPr lang="en-US" dirty="0"/>
            </a:br>
            <a:r>
              <a:rPr lang="en-US" sz="2800" dirty="0"/>
              <a:t>(shape descriptors)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01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l="6494" r="9777"/>
          <a:stretch/>
        </p:blipFill>
        <p:spPr>
          <a:xfrm>
            <a:off x="5429250" y="1438273"/>
            <a:ext cx="3448050" cy="3354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841606" cy="4448468"/>
              </a:xfrm>
            </p:spPr>
            <p:txBody>
              <a:bodyPr anchor="ctr" anchorCtr="0"/>
              <a:lstStyle/>
              <a:p>
                <a:r>
                  <a:rPr lang="en-US" dirty="0"/>
                  <a:t>suppose we have a </a:t>
                </a:r>
                <a:r>
                  <a:rPr lang="en-US" b="1" dirty="0"/>
                  <a:t>shape</a:t>
                </a:r>
                <a:r>
                  <a:rPr lang="en-US" dirty="0"/>
                  <a:t> represented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contour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describe the contour as two parametric equations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 and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and put them together to represent the contour as a sequence of coordinates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we treat each coordinate pair as a complex number, we get: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this is a </a:t>
                </a:r>
                <a:r>
                  <a:rPr lang="en-US" i="1" dirty="0"/>
                  <a:t>discrete</a:t>
                </a:r>
                <a:r>
                  <a:rPr lang="en-US" dirty="0"/>
                  <a:t>, </a:t>
                </a:r>
                <a:r>
                  <a:rPr lang="en-US" i="1" dirty="0"/>
                  <a:t>periodic</a:t>
                </a:r>
                <a:r>
                  <a:rPr lang="en-US" dirty="0"/>
                  <a:t>, </a:t>
                </a:r>
                <a:r>
                  <a:rPr lang="en-US" i="1" dirty="0"/>
                  <a:t>1D</a:t>
                </a:r>
                <a:r>
                  <a:rPr lang="en-US" dirty="0"/>
                  <a:t> </a:t>
                </a:r>
                <a:r>
                  <a:rPr lang="en-US" i="1" dirty="0"/>
                  <a:t>complex</a:t>
                </a:r>
                <a:r>
                  <a:rPr lang="en-US" dirty="0"/>
                  <a:t> </a:t>
                </a:r>
                <a:r>
                  <a:rPr lang="en-US" b="1" dirty="0"/>
                  <a:t>signal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we can apply the </a:t>
                </a:r>
                <a:r>
                  <a:rPr lang="en-US" b="1" dirty="0"/>
                  <a:t>Discrete Fourier Transform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841606" cy="4448468"/>
              </a:xfrm>
              <a:blipFill rotWithShape="0">
                <a:blip r:embed="rId3"/>
                <a:stretch>
                  <a:fillRect l="-2771" t="-274" r="-3149" b="-2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Discrete Fourier Transform (DFT) to the contour points</a:t>
            </a:r>
          </a:p>
        </p:txBody>
      </p:sp>
    </p:spTree>
    <p:extLst>
      <p:ext uri="{BB962C8B-B14F-4D97-AF65-F5344CB8AC3E}">
        <p14:creationId xmlns:p14="http://schemas.microsoft.com/office/powerpoint/2010/main" val="648494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applying the DFT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we get the complex coefficients (</a:t>
                </a:r>
                <a:r>
                  <a:rPr lang="en-US" i="1" dirty="0"/>
                  <a:t>Fourier descriptors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spcBef>
                    <a:spcPts val="2400"/>
                  </a:spcBef>
                </a:pPr>
                <a:r>
                  <a:rPr lang="en-US" dirty="0"/>
                  <a:t>the inverse Fourier transform DFT</a:t>
                </a:r>
                <a:r>
                  <a:rPr lang="en-US" baseline="30000" dirty="0"/>
                  <a:t>-1</a:t>
                </a:r>
                <a:r>
                  <a:rPr lang="en-US" dirty="0"/>
                  <a:t> of these coefficients restores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i.e.:</a:t>
                </a:r>
              </a:p>
              <a:p>
                <a:pPr lvl="1"/>
                <a:endParaRPr lang="en-US" dirty="0"/>
              </a:p>
              <a:p>
                <a:pPr marL="393192" lvl="1" indent="0">
                  <a:buNone/>
                </a:pPr>
                <a:endParaRPr lang="en-US" dirty="0"/>
              </a:p>
              <a:p>
                <a:pPr>
                  <a:spcBef>
                    <a:spcPts val="2400"/>
                  </a:spcBef>
                </a:pPr>
                <a:r>
                  <a:rPr lang="en-US" dirty="0"/>
                  <a:t>ok, but how can this be useful?</a:t>
                </a:r>
              </a:p>
              <a:p>
                <a:pPr lvl="1"/>
                <a:r>
                  <a:rPr lang="en-US" dirty="0"/>
                  <a:t>suppose to take only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coefficients and reconstruct an </a:t>
                </a:r>
                <a:r>
                  <a:rPr lang="en-US" i="1" dirty="0"/>
                  <a:t>approximated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descriptors = complex coefficients of the DFT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476538" y="1297822"/>
                <a:ext cx="5224187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38" y="1297822"/>
                <a:ext cx="5224187" cy="8714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484233" y="2755147"/>
                <a:ext cx="5216492" cy="8714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nary>
                      <m:r>
                        <a:rPr lang="en-US" b="0" i="1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3" y="2755147"/>
                <a:ext cx="5216492" cy="8714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769983" y="4443889"/>
                <a:ext cx="4721101" cy="784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nary>
                      <m:r>
                        <a:rPr lang="en-US" sz="1600" b="0" i="1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=0,1,…,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83" y="4443889"/>
                <a:ext cx="4721101" cy="78489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04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descriptors = complex coefficients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538" y="1000125"/>
            <a:ext cx="4838843" cy="3819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3689081" cy="4448468"/>
              </a:xfrm>
            </p:spPr>
            <p:txBody>
              <a:bodyPr anchor="ctr" anchorCtr="0"/>
              <a:lstStyle/>
              <a:p>
                <a:r>
                  <a:rPr lang="en-US" spc="-30" dirty="0"/>
                  <a:t>as </a:t>
                </a:r>
                <a14:m>
                  <m:oMath xmlns:m="http://schemas.openxmlformats.org/officeDocument/2006/math">
                    <m:r>
                      <a:rPr lang="en-US" b="0" i="1" spc="-3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pc="-30" dirty="0"/>
                  <a:t> increases, we get successively </a:t>
                </a:r>
                <a:r>
                  <a:rPr lang="en-US" b="1" spc="-30" dirty="0"/>
                  <a:t>refined</a:t>
                </a:r>
                <a:r>
                  <a:rPr lang="en-US" spc="-30" dirty="0"/>
                  <a:t> shape approximations</a:t>
                </a:r>
              </a:p>
              <a:p>
                <a:r>
                  <a:rPr lang="en-US" dirty="0"/>
                  <a:t>the </a:t>
                </a:r>
                <a:r>
                  <a:rPr lang="en-US" b="1" i="1" dirty="0"/>
                  <a:t>low-frequency</a:t>
                </a:r>
                <a:r>
                  <a:rPr lang="en-US" dirty="0"/>
                  <a:t> components of the Fourier descriptors capture the </a:t>
                </a:r>
                <a:r>
                  <a:rPr lang="en-US" b="1" dirty="0"/>
                  <a:t>general shape </a:t>
                </a:r>
                <a:r>
                  <a:rPr lang="en-US" dirty="0"/>
                  <a:t>properties of the object</a:t>
                </a:r>
              </a:p>
              <a:p>
                <a:r>
                  <a:rPr lang="en-US" dirty="0"/>
                  <a:t>the </a:t>
                </a:r>
                <a:r>
                  <a:rPr lang="en-US" b="1" i="1" dirty="0"/>
                  <a:t>high-frequency</a:t>
                </a:r>
                <a:r>
                  <a:rPr lang="en-US" dirty="0"/>
                  <a:t> components capture the </a:t>
                </a:r>
                <a:r>
                  <a:rPr lang="en-US" b="1" dirty="0"/>
                  <a:t>finer detail </a:t>
                </a:r>
              </a:p>
              <a:p>
                <a:pPr lvl="1"/>
                <a:r>
                  <a:rPr lang="en-US" dirty="0"/>
                  <a:t>just as with filtering any other signal it does so </a:t>
                </a:r>
                <a:r>
                  <a:rPr lang="en-US" i="1" dirty="0"/>
                  <a:t>without regard to spatial position</a:t>
                </a:r>
                <a:r>
                  <a:rPr lang="en-US" dirty="0"/>
                  <a:t> (</a:t>
                </a:r>
                <a:r>
                  <a:rPr lang="en-US" b="1" dirty="0"/>
                  <a:t>invariant</a:t>
                </a:r>
                <a:r>
                  <a:rPr lang="en-US" dirty="0"/>
                  <a:t>)</a:t>
                </a:r>
                <a:endParaRPr lang="en-US" i="1" dirty="0"/>
              </a:p>
              <a:p>
                <a:pPr lvl="2"/>
                <a:r>
                  <a:rPr lang="en-US" dirty="0"/>
                  <a:t>encoded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Segnaposto test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3689081" cy="4448468"/>
              </a:xfrm>
              <a:blipFill rotWithShape="0">
                <a:blip r:embed="rId3"/>
                <a:stretch>
                  <a:fillRect l="-3636" r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/>
          <p:cNvSpPr/>
          <p:nvPr/>
        </p:nvSpPr>
        <p:spPr>
          <a:xfrm>
            <a:off x="4181474" y="4894174"/>
            <a:ext cx="5648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  <a:hlinkClick r:id="rId4"/>
              </a:rPr>
              <a:t>http://demonstrations.wolfram.com/FourierDescriptors/</a:t>
            </a:r>
            <a:endParaRPr lang="en-US" sz="1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589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few Fourier descriptors can be used to capture the gross essence of a boundary</a:t>
            </a:r>
          </a:p>
          <a:p>
            <a:pPr lvl="1"/>
            <a:r>
              <a:rPr lang="en-US" dirty="0"/>
              <a:t>this property is valuable, because these coefficients carry </a:t>
            </a:r>
            <a:r>
              <a:rPr lang="en-US" b="1" dirty="0"/>
              <a:t>shape information</a:t>
            </a:r>
          </a:p>
          <a:p>
            <a:pPr lvl="1"/>
            <a:r>
              <a:rPr lang="en-US" dirty="0"/>
              <a:t>thus they can be used as the basis for differentiating between distinct boundary shapes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descriptors used as discriminative features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86" y="2210561"/>
            <a:ext cx="2942463" cy="294246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2209799"/>
            <a:ext cx="29432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19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Fourier descriptors </a:t>
                </a:r>
                <a:r>
                  <a:rPr lang="en-US" b="1" i="1" dirty="0"/>
                  <a:t>are not </a:t>
                </a:r>
                <a:r>
                  <a:rPr lang="en-US" b="1" i="1" u="sng" dirty="0"/>
                  <a:t>directly</a:t>
                </a:r>
                <a:r>
                  <a:rPr lang="en-US" dirty="0"/>
                  <a:t> </a:t>
                </a:r>
                <a:r>
                  <a:rPr lang="en-US" b="1" dirty="0"/>
                  <a:t>insensitive</a:t>
                </a:r>
                <a:r>
                  <a:rPr lang="en-US" dirty="0"/>
                  <a:t> to </a:t>
                </a:r>
                <a:r>
                  <a:rPr lang="en-US" b="1" dirty="0"/>
                  <a:t>transformations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  <a:r>
                  <a:rPr lang="en-US" dirty="0"/>
                  <a:t>However, these can be related to </a:t>
                </a:r>
                <a:r>
                  <a:rPr lang="en-US" b="1" dirty="0"/>
                  <a:t>simple transformations</a:t>
                </a:r>
                <a:r>
                  <a:rPr lang="en-US" dirty="0"/>
                  <a:t> on the descriptors:</a:t>
                </a:r>
              </a:p>
              <a:p>
                <a:pPr lvl="1"/>
                <a:r>
                  <a:rPr lang="en-US" dirty="0"/>
                  <a:t>translation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changes: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rotation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all coefficients get multiplied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scaling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all coefficients get multiplied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starting point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translation in the spatial domain (in this case,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is a phase-shift in the transform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the magnitude part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invariant to the starting point</a:t>
                </a:r>
              </a:p>
              <a:p>
                <a:r>
                  <a:rPr lang="en-US" dirty="0"/>
                  <a:t>using these simple transformations, it is possible to </a:t>
                </a:r>
                <a:r>
                  <a:rPr lang="en-US" b="1" dirty="0"/>
                  <a:t>normalize</a:t>
                </a:r>
                <a:r>
                  <a:rPr lang="en-US" dirty="0"/>
                  <a:t> Fourier Descriptors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how? In way similar to what we will do for Geometric Moments...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 b="-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to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210205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Moments</a:t>
            </a:r>
            <a:br>
              <a:rPr lang="en-US" dirty="0"/>
            </a:br>
            <a:r>
              <a:rPr lang="en-US" sz="2800" dirty="0"/>
              <a:t>(shape descriptors)</a:t>
            </a:r>
          </a:p>
        </p:txBody>
      </p:sp>
    </p:spTree>
    <p:extLst>
      <p:ext uri="{BB962C8B-B14F-4D97-AF65-F5344CB8AC3E}">
        <p14:creationId xmlns:p14="http://schemas.microsoft.com/office/powerpoint/2010/main" val="108740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4403456" cy="4448468"/>
          </a:xfrm>
        </p:spPr>
        <p:txBody>
          <a:bodyPr anchor="ctr" anchorCtr="0"/>
          <a:lstStyle/>
          <a:p>
            <a:r>
              <a:rPr lang="en-US" dirty="0"/>
              <a:t>problem: sort incoming fish on a conveyor belt according to species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sea bass</a:t>
            </a:r>
            <a:r>
              <a:rPr lang="en-US" dirty="0"/>
              <a:t> or </a:t>
            </a:r>
            <a:r>
              <a:rPr lang="en-US" b="1" dirty="0"/>
              <a:t>salmon</a:t>
            </a:r>
            <a:r>
              <a:rPr lang="en-US" dirty="0"/>
              <a:t> ?</a:t>
            </a:r>
          </a:p>
          <a:p>
            <a:r>
              <a:rPr lang="en-US" dirty="0"/>
              <a:t>what kind of </a:t>
            </a:r>
            <a:r>
              <a:rPr lang="en-US" b="1" dirty="0"/>
              <a:t>information</a:t>
            </a:r>
            <a:r>
              <a:rPr lang="en-US" dirty="0"/>
              <a:t> can </a:t>
            </a:r>
            <a:r>
              <a:rPr lang="en-US" i="1" dirty="0"/>
              <a:t>distinguish</a:t>
            </a:r>
            <a:r>
              <a:rPr lang="en-US" dirty="0"/>
              <a:t> one species from the other?</a:t>
            </a:r>
          </a:p>
          <a:p>
            <a:pPr lvl="1">
              <a:spcBef>
                <a:spcPts val="0"/>
              </a:spcBef>
            </a:pPr>
            <a:r>
              <a:rPr lang="en-US" dirty="0"/>
              <a:t>width, length, shape of fins, lightness, ...</a:t>
            </a:r>
          </a:p>
          <a:p>
            <a:r>
              <a:rPr lang="en-US" dirty="0"/>
              <a:t>this information should be </a:t>
            </a:r>
            <a:r>
              <a:rPr lang="en-US" b="1" dirty="0"/>
              <a:t>invariant</a:t>
            </a:r>
            <a:r>
              <a:rPr lang="en-US" dirty="0"/>
              <a:t> to:</a:t>
            </a:r>
          </a:p>
          <a:p>
            <a:pPr lvl="1">
              <a:spcBef>
                <a:spcPts val="0"/>
              </a:spcBef>
            </a:pPr>
            <a:r>
              <a:rPr lang="en-US" dirty="0"/>
              <a:t>position of fish, camera noise, ...</a:t>
            </a:r>
          </a:p>
          <a:p>
            <a:r>
              <a:rPr lang="en-US" dirty="0"/>
              <a:t>what are the steps in the process?</a:t>
            </a:r>
          </a:p>
          <a:p>
            <a:pPr marL="736092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capture the image (</a:t>
            </a:r>
            <a:r>
              <a:rPr lang="en-US" i="1" dirty="0"/>
              <a:t>acquisition</a:t>
            </a:r>
            <a:r>
              <a:rPr lang="en-US" dirty="0"/>
              <a:t>)</a:t>
            </a:r>
          </a:p>
          <a:p>
            <a:pPr marL="736092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isolate fish (</a:t>
            </a:r>
            <a:r>
              <a:rPr lang="en-US" i="1" dirty="0">
                <a:sym typeface="Wingdings" panose="05000000000000000000" pitchFamily="2" charset="2"/>
              </a:rPr>
              <a:t>processing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i="1" dirty="0">
                <a:sym typeface="Wingdings" panose="05000000000000000000" pitchFamily="2" charset="2"/>
              </a:rPr>
              <a:t>segmentation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736092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take measurements (</a:t>
            </a:r>
            <a:r>
              <a:rPr lang="en-US" i="1" dirty="0">
                <a:sym typeface="Wingdings" panose="05000000000000000000" pitchFamily="2" charset="2"/>
              </a:rPr>
              <a:t>feature extraction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  <a:p>
            <a:pPr marL="736092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make decision (</a:t>
            </a:r>
            <a:r>
              <a:rPr lang="en-US" i="1" dirty="0">
                <a:sym typeface="Wingdings" panose="05000000000000000000" pitchFamily="2" charset="2"/>
              </a:rPr>
              <a:t>classification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case study: fish classification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1036638"/>
            <a:ext cx="4279900" cy="403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783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geometric </a:t>
                </a:r>
                <a:r>
                  <a:rPr lang="en-US" b="1" i="1" dirty="0"/>
                  <a:t>image</a:t>
                </a:r>
                <a:r>
                  <a:rPr lang="en-US" b="1" dirty="0"/>
                  <a:t> moments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projection of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to the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piecewise continuous function with non-zero values in a portion of the plane (an alternative definition of an image)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i="1" dirty="0"/>
                  <a:t>order of the moment</a:t>
                </a:r>
              </a:p>
              <a:p>
                <a:pPr lvl="1"/>
                <a:r>
                  <a:rPr lang="en-US" dirty="0"/>
                  <a:t>sometimes referred to as </a:t>
                </a:r>
                <a:r>
                  <a:rPr lang="en-US" i="1" dirty="0"/>
                  <a:t>raw</a:t>
                </a:r>
                <a:r>
                  <a:rPr lang="en-US" dirty="0"/>
                  <a:t> (or </a:t>
                </a:r>
                <a:r>
                  <a:rPr lang="en-US" i="1" dirty="0"/>
                  <a:t>spatial</a:t>
                </a:r>
                <a:r>
                  <a:rPr lang="en-US" dirty="0"/>
                  <a:t>) moments 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to distinguish them from other moments (wait and see...)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b="1" dirty="0"/>
                  <a:t>geometric </a:t>
                </a:r>
                <a:r>
                  <a:rPr lang="en-US" b="1" i="1" dirty="0"/>
                  <a:t>shape</a:t>
                </a:r>
                <a:r>
                  <a:rPr lang="en-US" b="1" dirty="0"/>
                  <a:t> moments </a:t>
                </a:r>
                <a:r>
                  <a:rPr lang="en-US" dirty="0"/>
                  <a:t>in discrete space: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lvl="1">
                  <a:spcBef>
                    <a:spcPts val="1800"/>
                  </a:spcBef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the </a:t>
                </a:r>
                <a:r>
                  <a:rPr lang="en-US" i="1" dirty="0"/>
                  <a:t>shape</a:t>
                </a:r>
                <a:r>
                  <a:rPr lang="en-US" dirty="0"/>
                  <a:t> 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binary image)</a:t>
                </a: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620" b="-2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/>
              <p:cNvSpPr txBox="1"/>
              <p:nvPr/>
            </p:nvSpPr>
            <p:spPr>
              <a:xfrm>
                <a:off x="795337" y="2024062"/>
                <a:ext cx="3488327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sellaDiTes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" y="2024062"/>
                <a:ext cx="3488327" cy="6122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795337" y="4233007"/>
                <a:ext cx="2687787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37" y="4233007"/>
                <a:ext cx="2687787" cy="7031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06" y="4295775"/>
            <a:ext cx="926743" cy="926743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7844168" y="4584578"/>
                <a:ext cx="918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4168" y="4584578"/>
                <a:ext cx="91890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8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813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 0</a:t>
                </a:r>
                <a:r>
                  <a:rPr lang="en-US" baseline="30000" dirty="0"/>
                  <a:t>th</a:t>
                </a:r>
                <a:r>
                  <a:rPr lang="en-US" dirty="0"/>
                  <a:t>-order moment is simply the </a:t>
                </a:r>
                <a:r>
                  <a:rPr lang="en-US" b="1" dirty="0"/>
                  <a:t>area</a:t>
                </a:r>
                <a:r>
                  <a:rPr lang="en-US" dirty="0"/>
                  <a:t> of the shape: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the 1</a:t>
                </a:r>
                <a:r>
                  <a:rPr lang="en-US" baseline="30000" dirty="0"/>
                  <a:t>st</a:t>
                </a:r>
                <a:r>
                  <a:rPr lang="en-US" dirty="0"/>
                  <a:t>-order moments are the sum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spcBef>
                    <a:spcPts val="0"/>
                  </a:spcBef>
                </a:pPr>
                <a:r>
                  <a:rPr lang="en-US" dirty="0"/>
                  <a:t>0</a:t>
                </a:r>
                <a:r>
                  <a:rPr lang="en-US" baseline="30000" dirty="0"/>
                  <a:t>th</a:t>
                </a:r>
                <a:r>
                  <a:rPr lang="en-US" dirty="0"/>
                  <a:t>- and 1</a:t>
                </a:r>
                <a:r>
                  <a:rPr lang="en-US" baseline="30000" dirty="0"/>
                  <a:t>st</a:t>
                </a:r>
                <a:r>
                  <a:rPr lang="en-US" dirty="0"/>
                  <a:t>-order moments can be combined to yield the </a:t>
                </a:r>
                <a:r>
                  <a:rPr lang="en-US" b="1" dirty="0"/>
                  <a:t>centroid</a:t>
                </a:r>
                <a:r>
                  <a:rPr lang="en-US" dirty="0"/>
                  <a:t> coordinates: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- and 1</a:t>
            </a:r>
            <a:r>
              <a:rPr lang="en-US" baseline="30000" dirty="0"/>
              <a:t>st</a:t>
            </a:r>
            <a:r>
              <a:rPr lang="en-US" dirty="0"/>
              <a:t>-order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00062" y="1290637"/>
                <a:ext cx="2122825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" y="1290637"/>
                <a:ext cx="2122825" cy="703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500062" y="2700337"/>
                <a:ext cx="2240934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" y="2700337"/>
                <a:ext cx="2240934" cy="7031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3195637" y="2700337"/>
                <a:ext cx="2307939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637" y="2700337"/>
                <a:ext cx="2307939" cy="7031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500062" y="4233862"/>
                <a:ext cx="2699200" cy="623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" y="4233862"/>
                <a:ext cx="2699200" cy="6235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3681412" y="4229099"/>
                <a:ext cx="2796022" cy="623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412" y="4229099"/>
                <a:ext cx="2796022" cy="623569"/>
              </a:xfrm>
              <a:prstGeom prst="rect">
                <a:avLst/>
              </a:prstGeom>
              <a:blipFill rotWithShape="0">
                <a:blip r:embed="rId7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06" y="4229099"/>
            <a:ext cx="926743" cy="926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Ovale 14"/>
          <p:cNvSpPr/>
          <p:nvPr/>
        </p:nvSpPr>
        <p:spPr>
          <a:xfrm>
            <a:off x="7820025" y="4686300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7573065" y="4784775"/>
                <a:ext cx="5934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065" y="4784775"/>
                <a:ext cx="593496" cy="215444"/>
              </a:xfrm>
              <a:prstGeom prst="rect">
                <a:avLst/>
              </a:prstGeom>
              <a:blipFill rotWithShape="0">
                <a:blip r:embed="rId9"/>
                <a:stretch>
                  <a:fillRect l="-9184" r="-918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983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by moving the origin of the reference system to the centroid position, we get the </a:t>
                </a:r>
                <a:r>
                  <a:rPr lang="en-US" b="1" dirty="0"/>
                  <a:t>central moments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b="1" i="1" dirty="0"/>
                  <a:t>translation invariant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it is easy to show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US" dirty="0"/>
                  <a:t>	as expected (the area does not change)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	as expected (the centroid should be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	as expected (the centroid should be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and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... (central moments can be constructed from raw moments)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 b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Invariance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Central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500062" y="1628774"/>
                <a:ext cx="3935629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" y="1628774"/>
                <a:ext cx="3935629" cy="7031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933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622531" cy="4448468"/>
              </a:xfrm>
            </p:spPr>
            <p:txBody>
              <a:bodyPr/>
              <a:lstStyle/>
              <a:p>
                <a:r>
                  <a:rPr lang="en-US" dirty="0"/>
                  <a:t>the 2</a:t>
                </a:r>
                <a:r>
                  <a:rPr lang="en-US" baseline="30000" dirty="0"/>
                  <a:t>nd</a:t>
                </a:r>
                <a:r>
                  <a:rPr lang="en-US" dirty="0"/>
                  <a:t>-order moments give the </a:t>
                </a:r>
                <a:r>
                  <a:rPr lang="en-US" b="1" dirty="0"/>
                  <a:t>ellipsoid of inertia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same </a:t>
                </a:r>
                <a:r>
                  <a:rPr lang="en-US" i="1" dirty="0"/>
                  <a:t>area</a:t>
                </a:r>
                <a:r>
                  <a:rPr lang="en-US" dirty="0"/>
                  <a:t>, </a:t>
                </a:r>
                <a:r>
                  <a:rPr lang="en-US" i="1" dirty="0"/>
                  <a:t>orientation</a:t>
                </a:r>
                <a:r>
                  <a:rPr lang="en-US" dirty="0"/>
                  <a:t>, and </a:t>
                </a:r>
                <a:r>
                  <a:rPr lang="en-US" i="1" dirty="0"/>
                  <a:t>eccentricity</a:t>
                </a:r>
                <a:r>
                  <a:rPr lang="en-US" dirty="0"/>
                  <a:t> of the object, and centered on its centroid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given the </a:t>
                </a:r>
                <a:r>
                  <a:rPr lang="en-US" b="1" dirty="0"/>
                  <a:t>covariance matrix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its eigenvectors correspond to the major and minor axes</a:t>
                </a:r>
              </a:p>
              <a:p>
                <a:pPr lvl="1">
                  <a:spcBef>
                    <a:spcPts val="200"/>
                  </a:spcBef>
                </a:pPr>
                <a:r>
                  <a:rPr lang="en-US" dirty="0"/>
                  <a:t>its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proportional to the squared length of the eigenvector axes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the eccentricity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b="1" dirty="0"/>
                  <a:t>orientation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can be extracted from the angle of the eigenvector associated with the largest eigenvalue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622531" cy="4448468"/>
              </a:xfrm>
              <a:blipFill rotWithShape="0">
                <a:blip r:embed="rId2"/>
                <a:stretch>
                  <a:fillRect l="-2902" r="-3298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-order moments</a:t>
            </a:r>
          </a:p>
        </p:txBody>
      </p:sp>
      <p:grpSp>
        <p:nvGrpSpPr>
          <p:cNvPr id="12" name="Gruppo 11"/>
          <p:cNvGrpSpPr/>
          <p:nvPr/>
        </p:nvGrpSpPr>
        <p:grpSpPr>
          <a:xfrm>
            <a:off x="5225062" y="1294184"/>
            <a:ext cx="3557364" cy="3487366"/>
            <a:chOff x="4700811" y="998909"/>
            <a:chExt cx="4320480" cy="3983038"/>
          </a:xfrm>
        </p:grpSpPr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6040440" y="2318123"/>
              <a:ext cx="1435101" cy="1455738"/>
              <a:chOff x="2227" y="2077"/>
              <a:chExt cx="904" cy="917"/>
            </a:xfrm>
          </p:grpSpPr>
          <p:sp>
            <p:nvSpPr>
              <p:cNvPr id="5" name="Freeform 3"/>
              <p:cNvSpPr>
                <a:spLocks noChangeArrowheads="1"/>
              </p:cNvSpPr>
              <p:nvPr/>
            </p:nvSpPr>
            <p:spPr bwMode="auto">
              <a:xfrm>
                <a:off x="2227" y="2077"/>
                <a:ext cx="675" cy="895"/>
              </a:xfrm>
              <a:custGeom>
                <a:avLst/>
                <a:gdLst>
                  <a:gd name="T0" fmla="*/ 21 w 682"/>
                  <a:gd name="T1" fmla="*/ 902 h 902"/>
                  <a:gd name="T2" fmla="*/ 12 w 682"/>
                  <a:gd name="T3" fmla="*/ 723 h 902"/>
                  <a:gd name="T4" fmla="*/ 89 w 682"/>
                  <a:gd name="T5" fmla="*/ 589 h 902"/>
                  <a:gd name="T6" fmla="*/ 264 w 682"/>
                  <a:gd name="T7" fmla="*/ 363 h 902"/>
                  <a:gd name="T8" fmla="*/ 351 w 682"/>
                  <a:gd name="T9" fmla="*/ 0 h 902"/>
                  <a:gd name="T10" fmla="*/ 682 w 682"/>
                  <a:gd name="T11" fmla="*/ 207 h 902"/>
                  <a:gd name="T12" fmla="*/ 21 w 682"/>
                  <a:gd name="T13" fmla="*/ 902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2" h="902">
                    <a:moveTo>
                      <a:pt x="21" y="902"/>
                    </a:moveTo>
                    <a:cubicBezTo>
                      <a:pt x="19" y="872"/>
                      <a:pt x="0" y="775"/>
                      <a:pt x="12" y="723"/>
                    </a:cubicBezTo>
                    <a:cubicBezTo>
                      <a:pt x="23" y="671"/>
                      <a:pt x="46" y="649"/>
                      <a:pt x="89" y="589"/>
                    </a:cubicBezTo>
                    <a:cubicBezTo>
                      <a:pt x="131" y="529"/>
                      <a:pt x="221" y="461"/>
                      <a:pt x="264" y="363"/>
                    </a:cubicBezTo>
                    <a:cubicBezTo>
                      <a:pt x="307" y="265"/>
                      <a:pt x="281" y="26"/>
                      <a:pt x="351" y="0"/>
                    </a:cubicBezTo>
                    <a:lnTo>
                      <a:pt x="682" y="207"/>
                    </a:lnTo>
                    <a:cubicBezTo>
                      <a:pt x="682" y="207"/>
                      <a:pt x="21" y="902"/>
                      <a:pt x="21" y="90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360" cap="sq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6" name="Freeform 4"/>
              <p:cNvSpPr>
                <a:spLocks noChangeArrowheads="1"/>
              </p:cNvSpPr>
              <p:nvPr/>
            </p:nvSpPr>
            <p:spPr bwMode="auto">
              <a:xfrm>
                <a:off x="2236" y="2283"/>
                <a:ext cx="895" cy="711"/>
              </a:xfrm>
              <a:custGeom>
                <a:avLst/>
                <a:gdLst>
                  <a:gd name="T0" fmla="*/ 0 w 902"/>
                  <a:gd name="T1" fmla="*/ 696 h 718"/>
                  <a:gd name="T2" fmla="*/ 179 w 902"/>
                  <a:gd name="T3" fmla="*/ 706 h 718"/>
                  <a:gd name="T4" fmla="*/ 313 w 902"/>
                  <a:gd name="T5" fmla="*/ 626 h 718"/>
                  <a:gd name="T6" fmla="*/ 539 w 902"/>
                  <a:gd name="T7" fmla="*/ 444 h 718"/>
                  <a:gd name="T8" fmla="*/ 902 w 902"/>
                  <a:gd name="T9" fmla="*/ 354 h 718"/>
                  <a:gd name="T10" fmla="*/ 680 w 902"/>
                  <a:gd name="T11" fmla="*/ 0 h 718"/>
                  <a:gd name="T12" fmla="*/ 0 w 902"/>
                  <a:gd name="T13" fmla="*/ 69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2" h="718">
                    <a:moveTo>
                      <a:pt x="0" y="696"/>
                    </a:moveTo>
                    <a:cubicBezTo>
                      <a:pt x="30" y="698"/>
                      <a:pt x="127" y="718"/>
                      <a:pt x="179" y="706"/>
                    </a:cubicBezTo>
                    <a:cubicBezTo>
                      <a:pt x="231" y="694"/>
                      <a:pt x="253" y="670"/>
                      <a:pt x="313" y="626"/>
                    </a:cubicBezTo>
                    <a:cubicBezTo>
                      <a:pt x="373" y="581"/>
                      <a:pt x="441" y="489"/>
                      <a:pt x="539" y="444"/>
                    </a:cubicBezTo>
                    <a:cubicBezTo>
                      <a:pt x="637" y="399"/>
                      <a:pt x="879" y="428"/>
                      <a:pt x="902" y="354"/>
                    </a:cubicBezTo>
                    <a:lnTo>
                      <a:pt x="680" y="0"/>
                    </a:lnTo>
                    <a:cubicBezTo>
                      <a:pt x="530" y="57"/>
                      <a:pt x="142" y="551"/>
                      <a:pt x="0" y="69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360" cap="sq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sp>
          <p:nvSpPr>
            <p:cNvPr id="7" name="Oval 5"/>
            <p:cNvSpPr>
              <a:spLocks noChangeArrowheads="1"/>
            </p:cNvSpPr>
            <p:nvPr/>
          </p:nvSpPr>
          <p:spPr bwMode="auto">
            <a:xfrm rot="19020000">
              <a:off x="5845175" y="2541959"/>
              <a:ext cx="1727200" cy="1079500"/>
            </a:xfrm>
            <a:prstGeom prst="ellips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6319642" y="2689364"/>
              <a:ext cx="774550" cy="791308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6146116" y="2523332"/>
              <a:ext cx="1156828" cy="1142280"/>
            </a:xfrm>
            <a:prstGeom prst="line">
              <a:avLst/>
            </a:prstGeom>
            <a:noFill/>
            <a:ln w="936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6716713" y="998909"/>
              <a:ext cx="0" cy="3983038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4700811" y="3097956"/>
              <a:ext cx="4320480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3414712" y="2287220"/>
                <a:ext cx="1247393" cy="512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712" y="2287220"/>
                <a:ext cx="1247393" cy="512191"/>
              </a:xfrm>
              <a:prstGeom prst="rect">
                <a:avLst/>
              </a:prstGeom>
              <a:blipFill rotWithShape="0">
                <a:blip r:embed="rId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7030578" y="2045198"/>
                <a:ext cx="2020297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𝑎𝑟𝑐𝑡𝑎𝑛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578" y="2045198"/>
                <a:ext cx="2020297" cy="484043"/>
              </a:xfrm>
              <a:prstGeom prst="rect">
                <a:avLst/>
              </a:prstGeom>
              <a:blipFill rotWithShape="0">
                <a:blip r:embed="rId4"/>
                <a:stretch>
                  <a:fillRect l="-150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o 14"/>
          <p:cNvSpPr/>
          <p:nvPr/>
        </p:nvSpPr>
        <p:spPr>
          <a:xfrm>
            <a:off x="6067362" y="2557816"/>
            <a:ext cx="1457388" cy="1154665"/>
          </a:xfrm>
          <a:prstGeom prst="arc">
            <a:avLst>
              <a:gd name="adj1" fmla="val 19226079"/>
              <a:gd name="adj2" fmla="val 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/>
          <p:cNvSpPr txBox="1"/>
          <p:nvPr/>
        </p:nvSpPr>
        <p:spPr>
          <a:xfrm>
            <a:off x="4770213" y="4891554"/>
            <a:ext cx="43737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 code available in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labs/ocv-shape-orientation.cpp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5544016" y="4240514"/>
                <a:ext cx="3266985" cy="470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02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20</m:t>
                                          </m:r>
                                        </m:sub>
                                      </m:s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02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016" y="4240514"/>
                <a:ext cx="3266985" cy="4700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/>
              <p:cNvSpPr/>
              <p:nvPr/>
            </p:nvSpPr>
            <p:spPr>
              <a:xfrm>
                <a:off x="7195706" y="3724154"/>
                <a:ext cx="16139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ttango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706" y="3724154"/>
                <a:ext cx="161390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tangolo 21"/>
              <p:cNvSpPr/>
              <p:nvPr/>
            </p:nvSpPr>
            <p:spPr>
              <a:xfrm>
                <a:off x="5083829" y="2385885"/>
                <a:ext cx="15818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ttangolo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829" y="2385885"/>
                <a:ext cx="158184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/>
          <p:cNvCxnSpPr/>
          <p:nvPr/>
        </p:nvCxnSpPr>
        <p:spPr>
          <a:xfrm>
            <a:off x="5846176" y="2764742"/>
            <a:ext cx="790921" cy="1403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 flipV="1">
            <a:off x="6974556" y="3319812"/>
            <a:ext cx="286993" cy="618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96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let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 new image scaled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define a </a:t>
                </a:r>
                <a:r>
                  <a:rPr lang="en-US" b="1" dirty="0"/>
                  <a:t>scale-invariant</a:t>
                </a:r>
                <a:r>
                  <a:rPr lang="en-US" dirty="0"/>
                  <a:t> central moment?</a:t>
                </a:r>
              </a:p>
              <a:p>
                <a:pPr lvl="2"/>
                <a:r>
                  <a:rPr lang="en-US" dirty="0"/>
                  <a:t>idea:</a:t>
                </a:r>
              </a:p>
              <a:p>
                <a:pPr lvl="3">
                  <a:spcBef>
                    <a:spcPts val="0"/>
                  </a:spcBef>
                </a:pPr>
                <a:r>
                  <a:rPr lang="en-US" dirty="0"/>
                  <a:t>calculate the central moment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of the scaled image</a:t>
                </a:r>
              </a:p>
              <a:p>
                <a:pPr lvl="3"/>
                <a:r>
                  <a:rPr lang="en-US" dirty="0"/>
                  <a:t>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(unit area)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calculate the central moment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of the scaled image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Invariance </a:t>
            </a:r>
            <a:r>
              <a:rPr lang="en-US" dirty="0">
                <a:sym typeface="Wingdings" panose="05000000000000000000" pitchFamily="2" charset="2"/>
              </a:rPr>
              <a:t> Central Normalized Moments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06" y="965415"/>
            <a:ext cx="736169" cy="736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32" y="1095375"/>
            <a:ext cx="419100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nettore 2 6"/>
          <p:cNvCxnSpPr/>
          <p:nvPr/>
        </p:nvCxnSpPr>
        <p:spPr>
          <a:xfrm>
            <a:off x="7153275" y="1333500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614362" y="3157537"/>
                <a:ext cx="3668377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" y="3157537"/>
                <a:ext cx="3668377" cy="6122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4971597" y="3255544"/>
                <a:ext cx="616066" cy="42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597" y="3255544"/>
                <a:ext cx="616066" cy="421719"/>
              </a:xfrm>
              <a:prstGeom prst="rect">
                <a:avLst/>
              </a:prstGeom>
              <a:blipFill rotWithShape="0">
                <a:blip r:embed="rId5"/>
                <a:stretch>
                  <a:fillRect l="-3960" r="-5941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5879395" y="3255544"/>
                <a:ext cx="625043" cy="421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95" y="3255544"/>
                <a:ext cx="625043" cy="421654"/>
              </a:xfrm>
              <a:prstGeom prst="rect">
                <a:avLst/>
              </a:prstGeom>
              <a:blipFill rotWithShape="0">
                <a:blip r:embed="rId6"/>
                <a:stretch>
                  <a:fillRect l="-6796" t="-1449" r="-4854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6806064" y="3346354"/>
                <a:ext cx="9591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64" y="3346354"/>
                <a:ext cx="959109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443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7896945" y="3344348"/>
                <a:ext cx="9680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945" y="3344348"/>
                <a:ext cx="968086" cy="246221"/>
              </a:xfrm>
              <a:prstGeom prst="rect">
                <a:avLst/>
              </a:prstGeom>
              <a:blipFill rotWithShape="0">
                <a:blip r:embed="rId8"/>
                <a:stretch>
                  <a:fillRect l="-628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/>
          <p:cNvSpPr/>
          <p:nvPr/>
        </p:nvSpPr>
        <p:spPr>
          <a:xfrm>
            <a:off x="4876800" y="3157537"/>
            <a:ext cx="3988231" cy="612219"/>
          </a:xfrm>
          <a:prstGeom prst="rect">
            <a:avLst/>
          </a:prstGeom>
          <a:noFill/>
          <a:ln w="31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614362" y="3901100"/>
                <a:ext cx="4748608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" y="3901100"/>
                <a:ext cx="4748608" cy="61221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614362" y="4610299"/>
                <a:ext cx="6112251" cy="612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nary>
                            <m:nary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+2)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" y="4610299"/>
                <a:ext cx="6112251" cy="61221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014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let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a new image scaled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we define a </a:t>
                </a:r>
                <a:r>
                  <a:rPr lang="en-US" b="1" dirty="0"/>
                  <a:t>scale-invariant</a:t>
                </a:r>
                <a:r>
                  <a:rPr lang="en-US" dirty="0"/>
                  <a:t> central moment?</a:t>
                </a:r>
              </a:p>
              <a:p>
                <a:pPr lvl="2"/>
                <a:r>
                  <a:rPr lang="en-US" dirty="0"/>
                  <a:t>idea:</a:t>
                </a:r>
              </a:p>
              <a:p>
                <a:pPr lvl="3">
                  <a:spcBef>
                    <a:spcPts val="0"/>
                  </a:spcBef>
                </a:pPr>
                <a:r>
                  <a:rPr lang="en-US" dirty="0"/>
                  <a:t>calculate the central moment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of the scaled image</a:t>
                </a:r>
              </a:p>
              <a:p>
                <a:pPr lvl="3"/>
                <a:r>
                  <a:rPr lang="en-US" dirty="0"/>
                  <a:t>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(unit area)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(unit area)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we can define the central normalized moment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Invariance </a:t>
            </a:r>
            <a:r>
              <a:rPr lang="en-US" dirty="0">
                <a:sym typeface="Wingdings" panose="05000000000000000000" pitchFamily="2" charset="2"/>
              </a:rPr>
              <a:t> Central Normalized Moments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06" y="965415"/>
            <a:ext cx="736169" cy="736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32" y="1095375"/>
            <a:ext cx="419100" cy="4191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nettore 2 6"/>
          <p:cNvCxnSpPr/>
          <p:nvPr/>
        </p:nvCxnSpPr>
        <p:spPr>
          <a:xfrm>
            <a:off x="7153275" y="1333500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614362" y="3252787"/>
                <a:ext cx="3495701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62" y="3252787"/>
                <a:ext cx="3495701" cy="287323"/>
              </a:xfrm>
              <a:prstGeom prst="rect">
                <a:avLst/>
              </a:prstGeom>
              <a:blipFill rotWithShape="0">
                <a:blip r:embed="rId4"/>
                <a:stretch>
                  <a:fillRect l="-3316" t="-8511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tangolo 16"/>
              <p:cNvSpPr/>
              <p:nvPr/>
            </p:nvSpPr>
            <p:spPr>
              <a:xfrm>
                <a:off x="507295" y="4452826"/>
                <a:ext cx="2868414" cy="694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unit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area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ttango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95" y="4452826"/>
                <a:ext cx="2868414" cy="6940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4261182" y="4548076"/>
                <a:ext cx="1294777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82" y="4548076"/>
                <a:ext cx="1294777" cy="495649"/>
              </a:xfrm>
              <a:prstGeom prst="rect">
                <a:avLst/>
              </a:prstGeom>
              <a:blipFill rotWithShape="0"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tangolo 19"/>
          <p:cNvSpPr/>
          <p:nvPr/>
        </p:nvSpPr>
        <p:spPr>
          <a:xfrm>
            <a:off x="3490009" y="4637462"/>
            <a:ext cx="771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</a:rPr>
              <a:t>where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6983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 basis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</m:sSup>
                  </m:oMath>
                </a14:m>
                <a:r>
                  <a:rPr lang="en-US" dirty="0"/>
                  <a:t> doesn’t have simple rotation properties</a:t>
                </a:r>
              </a:p>
              <a:p>
                <a:r>
                  <a:rPr lang="en-US" dirty="0"/>
                  <a:t>building moments that are invariant to rotation is difficult</a:t>
                </a:r>
              </a:p>
              <a:p>
                <a:r>
                  <a:rPr lang="en-US" dirty="0"/>
                  <a:t>solution: </a:t>
                </a:r>
                <a:r>
                  <a:rPr lang="en-US" b="1" dirty="0"/>
                  <a:t>Hu moments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lvl="1"/>
                <a:r>
                  <a:rPr lang="en-US" dirty="0"/>
                  <a:t>independent of position, size, and orientation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this </a:t>
                </a:r>
                <a:r>
                  <a:rPr lang="en-US" b="1" i="1" dirty="0"/>
                  <a:t>set is not independent nor complete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b="-4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invariance </a:t>
            </a:r>
            <a:r>
              <a:rPr lang="en-US" dirty="0">
                <a:sym typeface="Wingdings" panose="05000000000000000000" pitchFamily="2" charset="2"/>
              </a:rPr>
              <a:t> Hu moments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34" y="2114396"/>
            <a:ext cx="8244491" cy="210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13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3793856" cy="4448468"/>
              </a:xfrm>
            </p:spPr>
            <p:txBody>
              <a:bodyPr anchor="ctr" anchorCtr="0"/>
              <a:lstStyle/>
              <a:p>
                <a:r>
                  <a:rPr lang="en-US" b="1" dirty="0"/>
                  <a:t>classify</a:t>
                </a:r>
                <a:r>
                  <a:rPr lang="en-US" dirty="0"/>
                  <a:t> (recognize) each shape into one of the </a:t>
                </a:r>
                <a:r>
                  <a:rPr lang="en-US" b="1" dirty="0"/>
                  <a:t>shape classes</a:t>
                </a:r>
              </a:p>
              <a:p>
                <a:pPr lvl="1"/>
                <a:r>
                  <a:rPr lang="en-US" dirty="0"/>
                  <a:t>using moments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-order</a:t>
                </a:r>
              </a:p>
              <a:p>
                <a:pPr lvl="2"/>
                <a:r>
                  <a:rPr lang="en-US" dirty="0"/>
                  <a:t>similarly to Fourier descriptors, the higher the moment order, the more details of the shape are extracted</a:t>
                </a:r>
              </a:p>
              <a:p>
                <a:pPr lvl="1"/>
                <a:r>
                  <a:rPr lang="en-US" dirty="0"/>
                  <a:t>using the 7 Hu moments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3793856" cy="4448468"/>
              </a:xfrm>
              <a:blipFill rotWithShape="0">
                <a:blip r:embed="rId2"/>
                <a:stretch>
                  <a:fillRect l="-3537" r="-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75" y="1144950"/>
            <a:ext cx="4345800" cy="389711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783803" y="4314666"/>
            <a:ext cx="25499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 code available in 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labs/ocv-shape-recognition.cpp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119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descriptors</a:t>
            </a:r>
            <a:br>
              <a:rPr lang="en-US" dirty="0"/>
            </a:br>
            <a:r>
              <a:rPr lang="en-US" sz="2800" dirty="0"/>
              <a:t>(texture descriptors)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76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texture descriptors provide measures such as: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statistical approaches </a:t>
            </a:r>
            <a:r>
              <a:rPr lang="en-US" dirty="0"/>
              <a:t>are better suited to capture smoothness and coarseness</a:t>
            </a:r>
          </a:p>
          <a:p>
            <a:r>
              <a:rPr lang="en-US" b="1" dirty="0"/>
              <a:t>spectral approaches </a:t>
            </a:r>
            <a:r>
              <a:rPr lang="en-US" dirty="0"/>
              <a:t>are better suited to capture regularity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texture?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6" y="1591737"/>
            <a:ext cx="2246324" cy="184785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050" y="1591737"/>
            <a:ext cx="2246324" cy="18478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26" y="1591737"/>
            <a:ext cx="2246675" cy="184785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276102" y="344164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libri Light" panose="020F0302020204030204" pitchFamily="34" charset="0"/>
              </a:rPr>
              <a:t>smoothness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3989874" y="3439587"/>
            <a:ext cx="1196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libri Light" panose="020F0302020204030204" pitchFamily="34" charset="0"/>
              </a:rPr>
              <a:t>coarseness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6612211" y="3439587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alibri Light" panose="020F0302020204030204" pitchFamily="34" charset="0"/>
              </a:rPr>
              <a:t>regularity</a:t>
            </a:r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17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case study: fish classification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3" r="14289" b="30240"/>
          <a:stretch/>
        </p:blipFill>
        <p:spPr bwMode="auto">
          <a:xfrm>
            <a:off x="4548372" y="1628774"/>
            <a:ext cx="4509902" cy="2946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25" r="2525" b="302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3870056" cy="4448468"/>
              </a:xfrm>
            </p:spPr>
            <p:txBody>
              <a:bodyPr anchor="ctr" anchorCtr="0"/>
              <a:lstStyle/>
              <a:p>
                <a:r>
                  <a:rPr lang="en-US" b="1" dirty="0"/>
                  <a:t>selecting features</a:t>
                </a:r>
              </a:p>
              <a:p>
                <a:pPr lvl="1"/>
                <a:r>
                  <a:rPr lang="en-US" dirty="0"/>
                  <a:t>prior knowledge</a:t>
                </a:r>
              </a:p>
              <a:p>
                <a:pPr lvl="2"/>
                <a:r>
                  <a:rPr lang="en-US" dirty="0"/>
                  <a:t>a fisherman told us that a sea bass is </a:t>
                </a:r>
                <a:r>
                  <a:rPr lang="en-US" i="1" dirty="0"/>
                  <a:t>generally</a:t>
                </a:r>
                <a:r>
                  <a:rPr lang="en-US" dirty="0"/>
                  <a:t> longer than a salmon</a:t>
                </a:r>
              </a:p>
              <a:p>
                <a:pPr lvl="2"/>
                <a:r>
                  <a:rPr lang="en-US" dirty="0"/>
                  <a:t>we use the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as feature</a:t>
                </a:r>
              </a:p>
              <a:p>
                <a:r>
                  <a:rPr lang="en-US" b="1" dirty="0"/>
                  <a:t>taking a decision</a:t>
                </a:r>
              </a:p>
              <a:p>
                <a:pPr lvl="1"/>
                <a:r>
                  <a:rPr lang="en-US" dirty="0"/>
                  <a:t>prior knowledge</a:t>
                </a:r>
              </a:p>
              <a:p>
                <a:pPr lvl="2"/>
                <a:r>
                  <a:rPr lang="en-US" dirty="0"/>
                  <a:t>given a set of labelled examples, we calculate the threshold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that minimizes the classification error</a:t>
                </a:r>
              </a:p>
              <a:p>
                <a:pPr lvl="2"/>
                <a:r>
                  <a:rPr lang="en-US" dirty="0"/>
                  <a:t>this is our decision rule</a:t>
                </a:r>
              </a:p>
              <a:p>
                <a:r>
                  <a:rPr lang="en-US" dirty="0"/>
                  <a:t>...too many classification errors!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3870056" cy="4448468"/>
              </a:xfrm>
              <a:blipFill rotWithShape="0">
                <a:blip r:embed="rId3"/>
                <a:stretch>
                  <a:fillRect l="-3465"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151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use statistical moments of the </a:t>
                </a:r>
                <a:r>
                  <a:rPr lang="en-US" b="1" dirty="0"/>
                  <a:t>intensity histogram </a:t>
                </a:r>
                <a:r>
                  <a:rPr lang="en-US" dirty="0"/>
                  <a:t>of an image or region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the normalized intensity histogram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moment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about the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</a:t>
                </a:r>
              </a:p>
              <a:p>
                <a:endParaRPr lang="en-US" dirty="0"/>
              </a:p>
              <a:p>
                <a:pPr marL="393192" lvl="1" indent="0">
                  <a:spcBef>
                    <a:spcPts val="1200"/>
                  </a:spcBef>
                  <a:buNone/>
                </a:pPr>
                <a:endParaRPr lang="en-US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)=1,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/>
                  <a:t> (not used)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measure of </a:t>
                </a:r>
                <a:r>
                  <a:rPr lang="en-US" i="1" dirty="0" err="1"/>
                  <a:t>skewness</a:t>
                </a:r>
                <a:r>
                  <a:rPr lang="en-US" dirty="0"/>
                  <a:t> (of the histogram)</a:t>
                </a:r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measure of relative </a:t>
                </a:r>
                <a:r>
                  <a:rPr lang="en-US" i="1" dirty="0"/>
                  <a:t>flatness</a:t>
                </a:r>
                <a:r>
                  <a:rPr lang="en-US" dirty="0"/>
                  <a:t> (of the histogram)</a:t>
                </a:r>
                <a:endParaRPr lang="en-US" i="1" dirty="0"/>
              </a:p>
              <a:p>
                <a:pPr lvl="1"/>
                <a:r>
                  <a:rPr lang="en-US" dirty="0"/>
                  <a:t>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Segnaposto test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5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Histogram-based statistical descriptors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597528" y="2259899"/>
                <a:ext cx="2707729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28" y="2259899"/>
                <a:ext cx="2707729" cy="7791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570265" y="2457132"/>
                <a:ext cx="2526717" cy="384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265" y="2457132"/>
                <a:ext cx="2526717" cy="384657"/>
              </a:xfrm>
              <a:prstGeom prst="rect">
                <a:avLst/>
              </a:prstGeom>
              <a:blipFill rotWithShape="0">
                <a:blip r:embed="rId7"/>
                <a:stretch>
                  <a:fillRect l="-2174" t="-111111" b="-179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341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relative smoothness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b="1" dirty="0"/>
          </a:p>
          <a:p>
            <a:pPr>
              <a:spcBef>
                <a:spcPts val="600"/>
              </a:spcBef>
            </a:pPr>
            <a:r>
              <a:rPr lang="en-US" b="1" dirty="0"/>
              <a:t>uniformity</a:t>
            </a:r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600"/>
              </a:spcBef>
            </a:pPr>
            <a:endParaRPr lang="en-US" b="1" dirty="0"/>
          </a:p>
          <a:p>
            <a:pPr>
              <a:spcBef>
                <a:spcPts val="3000"/>
              </a:spcBef>
            </a:pPr>
            <a:r>
              <a:rPr lang="en-US" b="1" dirty="0"/>
              <a:t>average entropy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histogram-based statistical descriptors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79833" y="1299173"/>
                <a:ext cx="2193036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33" y="1299173"/>
                <a:ext cx="2193036" cy="5695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80881" y="2736426"/>
                <a:ext cx="1733167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81" y="2736426"/>
                <a:ext cx="1733167" cy="77912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479833" y="4214125"/>
                <a:ext cx="285603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33" y="4214125"/>
                <a:ext cx="2856038" cy="7791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3036592" y="2942047"/>
            <a:ext cx="5681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92" lvl="1" algn="just">
              <a:spcBef>
                <a:spcPts val="4200"/>
              </a:spcBef>
              <a:spcAft>
                <a:spcPts val="300"/>
              </a:spcAft>
              <a:buClr>
                <a:srgbClr val="0F6FC6"/>
              </a:buClr>
              <a:buSzPct val="85000"/>
            </a:pPr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</a:rPr>
              <a:t>maximum if uniform, decreases with </a:t>
            </a:r>
            <a:r>
              <a:rPr lang="en-US" dirty="0" err="1">
                <a:solidFill>
                  <a:prstClr val="black"/>
                </a:solidFill>
                <a:latin typeface="Calibri Light" panose="020F0302020204030204" pitchFamily="34" charset="0"/>
              </a:rPr>
              <a:t>nonuniformity</a:t>
            </a:r>
            <a:endParaRPr lang="en-US" dirty="0">
              <a:solidFill>
                <a:prstClr val="black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3036591" y="1222325"/>
                <a:ext cx="5410291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for areas of constant intensity</a:t>
                </a:r>
                <a:endParaRPr lang="en-US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93192" lvl="1" algn="just">
                  <a:spcBef>
                    <a:spcPts val="3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for highly irregular textures</a:t>
                </a:r>
              </a:p>
              <a:p>
                <a:pPr marL="393192" lvl="1" algn="just">
                  <a:spcBef>
                    <a:spcPts val="3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can be normalized dividing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prstClr val="black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591" y="1222325"/>
                <a:ext cx="5410291" cy="1077218"/>
              </a:xfrm>
              <a:prstGeom prst="rect">
                <a:avLst/>
              </a:prstGeom>
              <a:blipFill rotWithShape="0">
                <a:blip r:embed="rId9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/>
          <p:cNvSpPr/>
          <p:nvPr/>
        </p:nvSpPr>
        <p:spPr>
          <a:xfrm>
            <a:off x="3036592" y="3945936"/>
            <a:ext cx="56810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92" lvl="1" algn="just">
              <a:spcBef>
                <a:spcPts val="4200"/>
              </a:spcBef>
              <a:spcAft>
                <a:spcPts val="300"/>
              </a:spcAft>
              <a:buClr>
                <a:srgbClr val="0F6FC6"/>
              </a:buClr>
              <a:buSzPct val="85000"/>
            </a:pPr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</a:rPr>
              <a:t>measure variability</a:t>
            </a:r>
          </a:p>
          <a:p>
            <a:pPr marL="393192" lvl="1" algn="just">
              <a:spcBef>
                <a:spcPts val="300"/>
              </a:spcBef>
              <a:spcAft>
                <a:spcPts val="300"/>
              </a:spcAft>
              <a:buClr>
                <a:srgbClr val="0F6FC6"/>
              </a:buClr>
              <a:buSzPct val="85000"/>
            </a:pPr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</a:rPr>
              <a:t>0 for a constant image</a:t>
            </a:r>
          </a:p>
          <a:p>
            <a:pPr marL="393192" lvl="1" algn="just">
              <a:spcBef>
                <a:spcPts val="300"/>
              </a:spcBef>
              <a:spcAft>
                <a:spcPts val="300"/>
              </a:spcAft>
              <a:buClr>
                <a:srgbClr val="0F6FC6"/>
              </a:buClr>
              <a:buSzPct val="85000"/>
            </a:pPr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</a:rPr>
              <a:t>increases with randomness</a:t>
            </a:r>
          </a:p>
        </p:txBody>
      </p:sp>
    </p:spTree>
    <p:extLst>
      <p:ext uri="{BB962C8B-B14F-4D97-AF65-F5344CB8AC3E}">
        <p14:creationId xmlns:p14="http://schemas.microsoft.com/office/powerpoint/2010/main" val="2910127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Histogram-based statistical descriptors: example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 t="45941" r="8813" b="9386"/>
          <a:stretch/>
        </p:blipFill>
        <p:spPr>
          <a:xfrm>
            <a:off x="2458778" y="1089714"/>
            <a:ext cx="4226445" cy="230533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7" t="54653" r="6831" b="26812"/>
          <a:stretch/>
        </p:blipFill>
        <p:spPr>
          <a:xfrm>
            <a:off x="543208" y="3582639"/>
            <a:ext cx="8160191" cy="14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measures</a:t>
                </a:r>
                <a:r>
                  <a:rPr lang="en-US" dirty="0"/>
                  <a:t> of texture computed using only </a:t>
                </a:r>
                <a:r>
                  <a:rPr lang="en-US" b="1" dirty="0"/>
                  <a:t>histograms</a:t>
                </a:r>
                <a:r>
                  <a:rPr lang="en-US" dirty="0"/>
                  <a:t> carry </a:t>
                </a:r>
                <a:r>
                  <a:rPr lang="en-US" b="1" dirty="0"/>
                  <a:t>no information </a:t>
                </a:r>
                <a:r>
                  <a:rPr lang="en-US" dirty="0"/>
                  <a:t>regarding </a:t>
                </a:r>
                <a:r>
                  <a:rPr lang="en-US" i="1" dirty="0"/>
                  <a:t>spatial relationships </a:t>
                </a:r>
                <a:r>
                  <a:rPr lang="en-US" dirty="0"/>
                  <a:t>between pixels</a:t>
                </a:r>
              </a:p>
              <a:p>
                <a:r>
                  <a:rPr lang="en-US" dirty="0"/>
                  <a:t>define a position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instance, "</a:t>
                </a:r>
                <a:r>
                  <a:rPr lang="en-US" i="1" dirty="0"/>
                  <a:t>one pixel immediately to the right</a:t>
                </a:r>
                <a:r>
                  <a:rPr lang="en-US" dirty="0"/>
                  <a:t>"</a:t>
                </a:r>
              </a:p>
              <a:p>
                <a:r>
                  <a:rPr lang="en-US" dirty="0"/>
                  <a:t>define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whose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number of times that pixel pairs with intensities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occur in the image in the position specified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 reduce computations, one may quantize the intensities into a few bands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in order to keep the size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manageable</a:t>
                </a:r>
              </a:p>
              <a:p>
                <a:r>
                  <a:rPr lang="en-US" dirty="0"/>
                  <a:t>the total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of pixel pairs that satisfy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sum of the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is the probability that a pair of points satisfying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have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 is commonly referred to as normalized gray level co-occurrence matrix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4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 Level Co-occurrence Matrix (GLCM)</a:t>
            </a:r>
          </a:p>
        </p:txBody>
      </p:sp>
    </p:spTree>
    <p:extLst>
      <p:ext uri="{BB962C8B-B14F-4D97-AF65-F5344CB8AC3E}">
        <p14:creationId xmlns:p14="http://schemas.microsoft.com/office/powerpoint/2010/main" val="4210410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GLCM: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7740712" y="2874229"/>
                <a:ext cx="7525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712" y="2874229"/>
                <a:ext cx="75257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4065" r="-650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5" t="48159" r="16733" b="16040"/>
          <a:stretch/>
        </p:blipFill>
        <p:spPr>
          <a:xfrm>
            <a:off x="950614" y="1358641"/>
            <a:ext cx="6377162" cy="358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51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correlation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random textures have almost 0 correlation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regular textures have almost perfect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US" dirty="0"/>
                  <a:t>) correlation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textures with a structure have high absolute correlation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13"/>
                <a:stretch>
                  <a:fillRect l="-1549" b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GLCM-based statistical descriptors (1/5)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1276539" y="4015715"/>
                <a:ext cx="9201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−0.0005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39" y="4015715"/>
                <a:ext cx="920124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662" r="-596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4056059" y="4015714"/>
                <a:ext cx="875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0.9650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59" y="4015714"/>
                <a:ext cx="875240" cy="276999"/>
              </a:xfrm>
              <a:prstGeom prst="rect">
                <a:avLst/>
              </a:prstGeom>
              <a:blipFill rotWithShape="0">
                <a:blip r:embed="rId1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6743429" y="4029614"/>
                <a:ext cx="746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0.8798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429" y="4029614"/>
                <a:ext cx="746999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6504" r="-73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425026" y="1253523"/>
                <a:ext cx="2739083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6" y="1253523"/>
                <a:ext cx="2739083" cy="81022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71852" y="2118879"/>
                <a:ext cx="1149674" cy="542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52" y="2118879"/>
                <a:ext cx="1149674" cy="542456"/>
              </a:xfrm>
              <a:prstGeom prst="rect">
                <a:avLst/>
              </a:prstGeom>
              <a:blipFill rotWithShape="0">
                <a:blip r:embed="rId19"/>
                <a:stretch>
                  <a:fillRect l="-3704" t="-84270" r="-57672" b="-1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370505" y="2563319"/>
                <a:ext cx="1151021" cy="542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5" y="2563319"/>
                <a:ext cx="1151021" cy="542456"/>
              </a:xfrm>
              <a:prstGeom prst="rect">
                <a:avLst/>
              </a:prstGeom>
              <a:blipFill rotWithShape="0">
                <a:blip r:embed="rId20"/>
                <a:stretch>
                  <a:fillRect l="-4762" t="-84270" r="-57672" b="-1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1521526" y="2102120"/>
                <a:ext cx="1590371" cy="542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526" y="2102120"/>
                <a:ext cx="1590371" cy="542456"/>
              </a:xfrm>
              <a:prstGeom prst="rect">
                <a:avLst/>
              </a:prstGeom>
              <a:blipFill rotWithShape="0">
                <a:blip r:embed="rId21"/>
                <a:stretch>
                  <a:fillRect l="-4615" t="-84270" r="-42308" b="-1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1520179" y="2531394"/>
                <a:ext cx="1591718" cy="542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10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179" y="2531394"/>
                <a:ext cx="1591718" cy="542456"/>
              </a:xfrm>
              <a:prstGeom prst="rect">
                <a:avLst/>
              </a:prstGeom>
              <a:blipFill rotWithShape="0">
                <a:blip r:embed="rId22"/>
                <a:stretch>
                  <a:fillRect l="-4215" t="-84270" r="-42146" b="-1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/>
              <p:cNvSpPr/>
              <p:nvPr/>
            </p:nvSpPr>
            <p:spPr>
              <a:xfrm>
                <a:off x="3473422" y="1656841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perfect negative correlation</a:t>
                </a:r>
              </a:p>
            </p:txBody>
          </p:sp>
        </mc:Choice>
        <mc:Fallback xmlns="">
          <p:sp>
            <p:nvSpPr>
              <p:cNvPr id="20" name="Rettango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22" y="1656841"/>
                <a:ext cx="5410291" cy="369332"/>
              </a:xfrm>
              <a:prstGeom prst="rect">
                <a:avLst/>
              </a:prstGeom>
              <a:blipFill rotWithShape="0">
                <a:blip r:embed="rId2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/>
              <p:cNvSpPr/>
              <p:nvPr/>
            </p:nvSpPr>
            <p:spPr>
              <a:xfrm>
                <a:off x="3492105" y="1999014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=+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perfect positive correlation</a:t>
                </a:r>
              </a:p>
            </p:txBody>
          </p:sp>
        </mc:Choice>
        <mc:Fallback xmlns="">
          <p:sp>
            <p:nvSpPr>
              <p:cNvPr id="21" name="Rettango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05" y="1999014"/>
                <a:ext cx="5410291" cy="369332"/>
              </a:xfrm>
              <a:prstGeom prst="rect">
                <a:avLst/>
              </a:prstGeom>
              <a:blipFill rotWithShape="0">
                <a:blip r:embed="rId2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tangolo 21"/>
          <p:cNvSpPr/>
          <p:nvPr/>
        </p:nvSpPr>
        <p:spPr>
          <a:xfrm>
            <a:off x="3492105" y="1293690"/>
            <a:ext cx="54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92" lvl="1" algn="just">
              <a:spcBef>
                <a:spcPts val="1800"/>
              </a:spcBef>
              <a:spcAft>
                <a:spcPts val="300"/>
              </a:spcAft>
              <a:buClr>
                <a:srgbClr val="0F6FC6"/>
              </a:buClr>
              <a:buSzPct val="85000"/>
            </a:pPr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</a:rPr>
              <a:t>measures how correlated a pixel is to its neighbor</a:t>
            </a: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1" t="21544" r="19505" b="62297"/>
          <a:stretch/>
        </p:blipFill>
        <p:spPr>
          <a:xfrm>
            <a:off x="511440" y="3161041"/>
            <a:ext cx="2512417" cy="832372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6" t="38008" r="19500" b="45833"/>
          <a:stretch/>
        </p:blipFill>
        <p:spPr>
          <a:xfrm>
            <a:off x="3237470" y="3155905"/>
            <a:ext cx="2512417" cy="832372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54310" r="19390" b="29531"/>
          <a:stretch/>
        </p:blipFill>
        <p:spPr>
          <a:xfrm>
            <a:off x="5932430" y="3161041"/>
            <a:ext cx="2512417" cy="8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59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contrast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393192" lvl="1" indent="0">
              <a:buNone/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the less random an image is, the lower its contrast tends to be</a:t>
            </a:r>
          </a:p>
          <a:p>
            <a:endParaRPr lang="en-US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GLCM-based statistical descriptors (2/5)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1276539" y="3476710"/>
                <a:ext cx="698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10838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39" y="3476710"/>
                <a:ext cx="69890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957" r="-782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4056059" y="3476709"/>
                <a:ext cx="875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00570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59" y="3476709"/>
                <a:ext cx="875240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6743429" y="3490609"/>
                <a:ext cx="698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01356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429" y="3490609"/>
                <a:ext cx="69890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826" r="-78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455018" y="1278640"/>
                <a:ext cx="1725280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18" y="1278640"/>
                <a:ext cx="1725280" cy="8102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ttangolo 23"/>
          <p:cNvSpPr/>
          <p:nvPr/>
        </p:nvSpPr>
        <p:spPr>
          <a:xfrm>
            <a:off x="3492105" y="1293282"/>
            <a:ext cx="54102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192" lvl="1" algn="just">
              <a:spcBef>
                <a:spcPts val="1800"/>
              </a:spcBef>
              <a:spcAft>
                <a:spcPts val="300"/>
              </a:spcAft>
              <a:buClr>
                <a:srgbClr val="0F6FC6"/>
              </a:buClr>
              <a:buSzPct val="85000"/>
            </a:pPr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</a:rPr>
              <a:t>measures contrast between a pixel and its neighbor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/>
              <p:cNvSpPr/>
              <p:nvPr/>
            </p:nvSpPr>
            <p:spPr>
              <a:xfrm>
                <a:off x="3473422" y="1656841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for constant/homogeneous image</a:t>
                </a:r>
              </a:p>
            </p:txBody>
          </p:sp>
        </mc:Choice>
        <mc:Fallback xmlns="">
          <p:sp>
            <p:nvSpPr>
              <p:cNvPr id="25" name="Rettango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22" y="1656841"/>
                <a:ext cx="5410291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1" t="21544" r="19505" b="62297"/>
          <a:stretch/>
        </p:blipFill>
        <p:spPr>
          <a:xfrm>
            <a:off x="455018" y="2545405"/>
            <a:ext cx="2512417" cy="83237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6" t="38008" r="19500" b="45833"/>
          <a:stretch/>
        </p:blipFill>
        <p:spPr>
          <a:xfrm>
            <a:off x="3181048" y="2540269"/>
            <a:ext cx="2512417" cy="83237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54310" r="19390" b="29531"/>
          <a:stretch/>
        </p:blipFill>
        <p:spPr>
          <a:xfrm>
            <a:off x="5876008" y="2545405"/>
            <a:ext cx="2512417" cy="8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1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uniformity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393192" lvl="1" indent="0">
                  <a:buNone/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the more random the image is, the smaller the individual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which squared yield even smaller values that sum up to a number that tends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the less random the image, the higher the uniformity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11"/>
                <a:stretch>
                  <a:fillRect l="-1549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GLCM-based statistical descriptors (3/5)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1276539" y="3476710"/>
                <a:ext cx="875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0.00002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39" y="3476710"/>
                <a:ext cx="87524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5556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4056059" y="3476709"/>
                <a:ext cx="875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0.01230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59" y="3476709"/>
                <a:ext cx="8752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556" r="-625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6643840" y="3490609"/>
                <a:ext cx="1003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0.000480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840" y="3490609"/>
                <a:ext cx="100348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5488" r="-548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455018" y="1278640"/>
                <a:ext cx="1020729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18" y="1278640"/>
                <a:ext cx="1020729" cy="8102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/>
              <p:cNvSpPr/>
              <p:nvPr/>
            </p:nvSpPr>
            <p:spPr>
              <a:xfrm>
                <a:off x="3492105" y="1220857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measures uniformity in the range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4" name="Rettango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05" y="1220857"/>
                <a:ext cx="5410291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/>
              <p:cNvSpPr/>
              <p:nvPr/>
            </p:nvSpPr>
            <p:spPr>
              <a:xfrm>
                <a:off x="3473422" y="1584416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for constant/homogeneous image</a:t>
                </a:r>
              </a:p>
            </p:txBody>
          </p:sp>
        </mc:Choice>
        <mc:Fallback xmlns="">
          <p:sp>
            <p:nvSpPr>
              <p:cNvPr id="25" name="Rettango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22" y="1584416"/>
                <a:ext cx="5410291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481072" y="1908642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for random image</a:t>
                </a: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072" y="1908642"/>
                <a:ext cx="5410291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1" t="21544" r="19505" b="62297"/>
          <a:stretch/>
        </p:blipFill>
        <p:spPr>
          <a:xfrm>
            <a:off x="455018" y="2545405"/>
            <a:ext cx="2512417" cy="83237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6" t="38008" r="19500" b="45833"/>
          <a:stretch/>
        </p:blipFill>
        <p:spPr>
          <a:xfrm>
            <a:off x="3181048" y="2540269"/>
            <a:ext cx="2512417" cy="83237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54310" r="19390" b="29531"/>
          <a:stretch/>
        </p:blipFill>
        <p:spPr>
          <a:xfrm>
            <a:off x="5876008" y="2545405"/>
            <a:ext cx="2512417" cy="8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88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homogeneity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393192" lvl="1" indent="0">
                  <a:buNone/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higher when the image is "rich" in content (many regions of different gray levels) with areas of slowly varying intensity values (slow variations = close to the diagonal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lower when the image contains mainly high jumps of intensity (random textures or periodic textures)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10"/>
                <a:stretch>
                  <a:fillRect l="-1549" r="-1620" b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GLCM-based statistical descriptors (4/5)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1276539" y="3476710"/>
                <a:ext cx="746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0.0366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39" y="3476710"/>
                <a:ext cx="74699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504" r="-73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4056059" y="3476709"/>
                <a:ext cx="875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0.0824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59" y="3476709"/>
                <a:ext cx="875240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6815856" y="3490609"/>
                <a:ext cx="746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0.2048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856" y="3490609"/>
                <a:ext cx="74699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6504" r="-731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455018" y="1278640"/>
                <a:ext cx="1742144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18" y="1278640"/>
                <a:ext cx="1742144" cy="81022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/>
              <p:cNvSpPr/>
              <p:nvPr/>
            </p:nvSpPr>
            <p:spPr>
              <a:xfrm>
                <a:off x="3492105" y="1220857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measures the density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w.r.t. its diagonal</a:t>
                </a:r>
              </a:p>
            </p:txBody>
          </p:sp>
        </mc:Choice>
        <mc:Fallback xmlns="">
          <p:sp>
            <p:nvSpPr>
              <p:cNvPr id="24" name="Rettango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05" y="1220857"/>
                <a:ext cx="5410291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/>
              <p:cNvSpPr/>
              <p:nvPr/>
            </p:nvSpPr>
            <p:spPr>
              <a:xfrm>
                <a:off x="3473422" y="1584416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for diagonal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Rettango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22" y="1584416"/>
                <a:ext cx="5410291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481072" y="1908642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for perfectly sparse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072" y="1908642"/>
                <a:ext cx="5410291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1" t="21544" r="19505" b="62297"/>
          <a:stretch/>
        </p:blipFill>
        <p:spPr>
          <a:xfrm>
            <a:off x="455018" y="2545405"/>
            <a:ext cx="2512417" cy="83237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6" t="38008" r="19500" b="45833"/>
          <a:stretch/>
        </p:blipFill>
        <p:spPr>
          <a:xfrm>
            <a:off x="3181048" y="2540269"/>
            <a:ext cx="2512417" cy="83237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54310" r="19390" b="29531"/>
          <a:stretch/>
        </p:blipFill>
        <p:spPr>
          <a:xfrm>
            <a:off x="5876008" y="2545405"/>
            <a:ext cx="2512417" cy="8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76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/>
                  <a:t>entropy</a:t>
                </a:r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pPr marL="393192" lvl="1" indent="0">
                  <a:buNone/>
                </a:pPr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directly proportional to the information content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maximum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𝑒𝑛𝑡𝑟𝑜𝑝𝑦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func>
                              </m:e>
                            </m:func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=16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=256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b="-1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GLCM-based statistical descriptors (5/5)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1276539" y="3476710"/>
                <a:ext cx="6187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539" y="3476710"/>
                <a:ext cx="61875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8824" r="-88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4056059" y="3476709"/>
                <a:ext cx="8752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6.43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059" y="3476709"/>
                <a:ext cx="875240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6815856" y="3490609"/>
                <a:ext cx="6187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13.58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856" y="3490609"/>
                <a:ext cx="61875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7843" r="-882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455018" y="1278640"/>
                <a:ext cx="1997919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18" y="1278640"/>
                <a:ext cx="1997919" cy="8102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tangolo 23"/>
              <p:cNvSpPr/>
              <p:nvPr/>
            </p:nvSpPr>
            <p:spPr>
              <a:xfrm>
                <a:off x="3492105" y="1220857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measures the randomness of the elements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4" name="Rettangolo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105" y="1220857"/>
                <a:ext cx="5410291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tangolo 24"/>
              <p:cNvSpPr/>
              <p:nvPr/>
            </p:nvSpPr>
            <p:spPr>
              <a:xfrm>
                <a:off x="3473422" y="1584416"/>
                <a:ext cx="541029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when all elements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are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5" name="Rettangolo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422" y="1584416"/>
                <a:ext cx="5410291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481072" y="1908642"/>
                <a:ext cx="5410291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93192" lvl="1" algn="just">
                  <a:spcBef>
                    <a:spcPts val="1800"/>
                  </a:spcBef>
                  <a:spcAft>
                    <a:spcPts val="300"/>
                  </a:spcAft>
                  <a:buClr>
                    <a:srgbClr val="0F6FC6"/>
                  </a:buClr>
                  <a:buSzPct val="85000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/>
                    </m:func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for uniformly distributed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>
                  <a:solidFill>
                    <a:prstClr val="black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072" y="1908642"/>
                <a:ext cx="5410291" cy="391646"/>
              </a:xfrm>
              <a:prstGeom prst="rect">
                <a:avLst/>
              </a:prstGeom>
              <a:blipFill rotWithShape="0">
                <a:blip r:embed="rId10"/>
                <a:stretch>
                  <a:fillRect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1" t="21544" r="19505" b="62297"/>
          <a:stretch/>
        </p:blipFill>
        <p:spPr>
          <a:xfrm>
            <a:off x="455018" y="2545405"/>
            <a:ext cx="2512417" cy="83237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6" t="38008" r="19500" b="45833"/>
          <a:stretch/>
        </p:blipFill>
        <p:spPr>
          <a:xfrm>
            <a:off x="3181048" y="2540269"/>
            <a:ext cx="2512417" cy="83237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54310" r="19390" b="29531"/>
          <a:stretch/>
        </p:blipFill>
        <p:spPr>
          <a:xfrm>
            <a:off x="5876008" y="2545405"/>
            <a:ext cx="2512417" cy="8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1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case study: fish classification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079606" cy="4448468"/>
          </a:xfrm>
        </p:spPr>
        <p:txBody>
          <a:bodyPr anchor="ctr" anchorCtr="0"/>
          <a:lstStyle/>
          <a:p>
            <a:r>
              <a:rPr lang="en-US" b="1" dirty="0"/>
              <a:t>multiple features</a:t>
            </a:r>
          </a:p>
          <a:p>
            <a:pPr lvl="1"/>
            <a:r>
              <a:rPr lang="en-US" dirty="0"/>
              <a:t>the histogram becomes a scatter plot in a multidimensional feature space</a:t>
            </a:r>
          </a:p>
          <a:p>
            <a:pPr lvl="1"/>
            <a:r>
              <a:rPr lang="en-US" dirty="0"/>
              <a:t>the decision rule corresponds to a </a:t>
            </a:r>
            <a:r>
              <a:rPr lang="en-US" b="1" dirty="0"/>
              <a:t>decision boundary</a:t>
            </a:r>
            <a:r>
              <a:rPr lang="en-US" dirty="0"/>
              <a:t> in the feature space</a:t>
            </a:r>
          </a:p>
          <a:p>
            <a:pPr lvl="1"/>
            <a:r>
              <a:rPr lang="en-US" dirty="0"/>
              <a:t>we need to find the decision boundary that minimizes the errors</a:t>
            </a:r>
          </a:p>
          <a:p>
            <a:pPr lvl="2"/>
            <a:r>
              <a:rPr lang="en-US" dirty="0"/>
              <a:t>indeed this is how one of the most well-known classifiers works (</a:t>
            </a:r>
            <a:r>
              <a:rPr lang="en-US" b="1" dirty="0"/>
              <a:t>Support Vector Machine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optimal separating </a:t>
            </a:r>
            <a:r>
              <a:rPr lang="en-US" dirty="0" err="1"/>
              <a:t>hyperplane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...less errors, but can we do better?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" r="2936"/>
          <a:stretch/>
        </p:blipFill>
        <p:spPr bwMode="auto">
          <a:xfrm>
            <a:off x="4524374" y="1783896"/>
            <a:ext cx="4476751" cy="279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040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1" t="21544" r="19505" b="62297"/>
          <a:stretch/>
        </p:blipFill>
        <p:spPr>
          <a:xfrm>
            <a:off x="605994" y="2065215"/>
            <a:ext cx="2512417" cy="83237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96" t="38008" r="19500" b="45833"/>
          <a:stretch/>
        </p:blipFill>
        <p:spPr>
          <a:xfrm>
            <a:off x="3332024" y="2060079"/>
            <a:ext cx="2512417" cy="832372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54310" r="19390" b="29531"/>
          <a:stretch/>
        </p:blipFill>
        <p:spPr>
          <a:xfrm>
            <a:off x="6026984" y="2065215"/>
            <a:ext cx="2512417" cy="83237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1" t="43564" r="8416" b="26381"/>
          <a:stretch/>
        </p:blipFill>
        <p:spPr>
          <a:xfrm>
            <a:off x="1111327" y="3071686"/>
            <a:ext cx="6921347" cy="2038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plot a GLCM-based descriptor vs. neighbor distance defined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 </a:t>
                </a:r>
                <a:r>
                  <a:rPr lang="en-US" b="1" dirty="0"/>
                  <a:t>correlation</a:t>
                </a:r>
                <a:r>
                  <a:rPr lang="en-US" dirty="0"/>
                  <a:t> vs. distance 1 (adjacent pixels) up to 50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4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GLCM-based signatures</a:t>
            </a:r>
          </a:p>
        </p:txBody>
      </p:sp>
      <p:sp>
        <p:nvSpPr>
          <p:cNvPr id="6" name="Rettangolo arrotondato 5"/>
          <p:cNvSpPr/>
          <p:nvPr/>
        </p:nvSpPr>
        <p:spPr>
          <a:xfrm>
            <a:off x="6536602" y="1956922"/>
            <a:ext cx="1819747" cy="270230"/>
          </a:xfrm>
          <a:prstGeom prst="roundRect">
            <a:avLst/>
          </a:prstGeom>
          <a:solidFill>
            <a:srgbClr val="FFFF00">
              <a:alpha val="34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tangolo arrotondato 6"/>
          <p:cNvSpPr/>
          <p:nvPr/>
        </p:nvSpPr>
        <p:spPr>
          <a:xfrm>
            <a:off x="6305953" y="4060502"/>
            <a:ext cx="218901" cy="270230"/>
          </a:xfrm>
          <a:prstGeom prst="roundRect">
            <a:avLst/>
          </a:prstGeom>
          <a:solidFill>
            <a:srgbClr val="FFFF00">
              <a:alpha val="34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ttore 2 8"/>
          <p:cNvCxnSpPr>
            <a:stCxn id="6" idx="2"/>
            <a:endCxn id="7" idx="0"/>
          </p:cNvCxnSpPr>
          <p:nvPr/>
        </p:nvCxnSpPr>
        <p:spPr>
          <a:xfrm flipH="1">
            <a:off x="6415404" y="2227152"/>
            <a:ext cx="1031072" cy="1833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arrotondato 9"/>
          <p:cNvSpPr/>
          <p:nvPr/>
        </p:nvSpPr>
        <p:spPr>
          <a:xfrm>
            <a:off x="6957379" y="4254532"/>
            <a:ext cx="218901" cy="270230"/>
          </a:xfrm>
          <a:prstGeom prst="roundRect">
            <a:avLst/>
          </a:prstGeom>
          <a:solidFill>
            <a:srgbClr val="FFFF00">
              <a:alpha val="34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arrotondato 10"/>
          <p:cNvSpPr/>
          <p:nvPr/>
        </p:nvSpPr>
        <p:spPr>
          <a:xfrm>
            <a:off x="7628622" y="4416832"/>
            <a:ext cx="218901" cy="270230"/>
          </a:xfrm>
          <a:prstGeom prst="roundRect">
            <a:avLst/>
          </a:prstGeom>
          <a:solidFill>
            <a:srgbClr val="FFFF00">
              <a:alpha val="34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ttore 2 11"/>
          <p:cNvCxnSpPr>
            <a:endCxn id="10" idx="0"/>
          </p:cNvCxnSpPr>
          <p:nvPr/>
        </p:nvCxnSpPr>
        <p:spPr>
          <a:xfrm flipH="1">
            <a:off x="7066830" y="2055465"/>
            <a:ext cx="379646" cy="2199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>
            <a:stCxn id="6" idx="2"/>
            <a:endCxn id="11" idx="0"/>
          </p:cNvCxnSpPr>
          <p:nvPr/>
        </p:nvCxnSpPr>
        <p:spPr>
          <a:xfrm>
            <a:off x="7446476" y="2227152"/>
            <a:ext cx="291597" cy="2189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89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Harris-Stephens                  Corner Detector</a:t>
            </a:r>
            <a:br>
              <a:rPr lang="en-US" dirty="0"/>
            </a:br>
            <a:r>
              <a:rPr lang="en-US" sz="2800" dirty="0"/>
              <a:t>(whole image descriptors)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53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3100833"/>
          </a:xfrm>
        </p:spPr>
        <p:txBody>
          <a:bodyPr/>
          <a:lstStyle/>
          <a:p>
            <a:r>
              <a:rPr lang="en-US" b="1" dirty="0"/>
              <a:t>corners</a:t>
            </a:r>
            <a:r>
              <a:rPr lang="en-US" dirty="0"/>
              <a:t> are distinctive image </a:t>
            </a:r>
            <a:r>
              <a:rPr lang="en-US" b="1" dirty="0"/>
              <a:t>features</a:t>
            </a:r>
            <a:r>
              <a:rPr lang="en-US" dirty="0"/>
              <a:t> reasonably </a:t>
            </a:r>
            <a:r>
              <a:rPr lang="en-US" i="1" dirty="0"/>
              <a:t>invariant</a:t>
            </a:r>
            <a:r>
              <a:rPr lang="en-US" dirty="0"/>
              <a:t> to </a:t>
            </a:r>
            <a:r>
              <a:rPr lang="en-US" b="1" dirty="0"/>
              <a:t>viewpoint</a:t>
            </a:r>
            <a:endParaRPr lang="en-US" dirty="0"/>
          </a:p>
          <a:p>
            <a:pPr lvl="1"/>
            <a:r>
              <a:rPr lang="en-US" dirty="0"/>
              <a:t>widely used for</a:t>
            </a:r>
          </a:p>
          <a:p>
            <a:pPr lvl="2"/>
            <a:r>
              <a:rPr lang="en-US" dirty="0"/>
              <a:t>image </a:t>
            </a:r>
            <a:r>
              <a:rPr lang="en-US" b="1" dirty="0"/>
              <a:t>matching</a:t>
            </a:r>
            <a:r>
              <a:rPr lang="en-US" dirty="0"/>
              <a:t> (image database queries)</a:t>
            </a:r>
          </a:p>
          <a:p>
            <a:pPr lvl="2"/>
            <a:r>
              <a:rPr lang="en-US" b="1" dirty="0"/>
              <a:t>stereo</a:t>
            </a:r>
            <a:r>
              <a:rPr lang="en-US" dirty="0"/>
              <a:t> machine vision algorithms</a:t>
            </a:r>
          </a:p>
          <a:p>
            <a:pPr lvl="2"/>
            <a:r>
              <a:rPr lang="en-US" b="1" dirty="0"/>
              <a:t>object tracking </a:t>
            </a:r>
            <a:r>
              <a:rPr lang="en-US" dirty="0"/>
              <a:t>in video sequences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3" t="31349" r="10891" b="-590"/>
          <a:stretch/>
        </p:blipFill>
        <p:spPr>
          <a:xfrm>
            <a:off x="905345" y="3096915"/>
            <a:ext cx="4698749" cy="200244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658" y="1557194"/>
            <a:ext cx="2669464" cy="35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1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detect </a:t>
                </a:r>
                <a:r>
                  <a:rPr lang="en-US" b="1" dirty="0"/>
                  <a:t>intensity changes </a:t>
                </a:r>
                <a:r>
                  <a:rPr lang="en-US" dirty="0"/>
                  <a:t>by (slightly) </a:t>
                </a:r>
                <a:r>
                  <a:rPr lang="en-US" b="1" dirty="0"/>
                  <a:t>shifting</a:t>
                </a:r>
                <a:r>
                  <a:rPr lang="en-US" dirty="0"/>
                  <a:t> a </a:t>
                </a:r>
                <a:r>
                  <a:rPr lang="en-US" b="1" dirty="0"/>
                  <a:t>small window </a:t>
                </a:r>
                <a:r>
                  <a:rPr lang="en-US" dirty="0"/>
                  <a:t>(3 possible scenarios)</a:t>
                </a:r>
              </a:p>
              <a:p>
                <a:pPr marL="736092" lvl="1" indent="-342900">
                  <a:buFont typeface="+mj-lt"/>
                  <a:buAutoNum type="alphaUcPeriod"/>
                </a:pPr>
                <a:r>
                  <a:rPr lang="en-US" i="1" dirty="0"/>
                  <a:t>homogeneous region </a:t>
                </a:r>
                <a:r>
                  <a:rPr lang="en-US" dirty="0"/>
                  <a:t>= zero or small intensity changes, whatever the shifting direction</a:t>
                </a:r>
              </a:p>
              <a:p>
                <a:pPr marL="736092" lvl="1" indent="-342900">
                  <a:buFont typeface="+mj-lt"/>
                  <a:buAutoNum type="alphaUcPeriod"/>
                </a:pPr>
                <a:r>
                  <a:rPr lang="en-US" i="1" dirty="0"/>
                  <a:t>edge</a:t>
                </a:r>
                <a:r>
                  <a:rPr lang="en-US" dirty="0"/>
                  <a:t> = large changes in one direction, but no/small changes in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dirty="0"/>
                  <a:t> direction</a:t>
                </a:r>
              </a:p>
              <a:p>
                <a:pPr marL="736092" lvl="1" indent="-342900">
                  <a:buFont typeface="+mj-lt"/>
                  <a:buAutoNum type="alphaUcPeriod"/>
                </a:pPr>
                <a:r>
                  <a:rPr lang="en-US" i="1" dirty="0"/>
                  <a:t>corners</a:t>
                </a:r>
                <a:r>
                  <a:rPr lang="en-US" dirty="0"/>
                  <a:t> = changes in all directions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475" y="2552208"/>
            <a:ext cx="5131051" cy="25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96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we can quantify the change of intensity for the shift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patch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 by:</a:t>
                </a:r>
              </a:p>
              <a:p>
                <a:endParaRPr lang="en-US" dirty="0"/>
              </a:p>
              <a:p>
                <a:pPr marL="393192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24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shifted patch intensity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the patch intensity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a weighting function</a:t>
                </a:r>
              </a:p>
              <a:p>
                <a:pPr lvl="2"/>
                <a:r>
                  <a:rPr lang="en-US" dirty="0"/>
                  <a:t>box function if computational speed is crucial</a:t>
                </a:r>
              </a:p>
              <a:p>
                <a:pPr lvl="2"/>
                <a:r>
                  <a:rPr lang="en-US" dirty="0"/>
                  <a:t>or a 2D Gaussian function centered on the patch center to be less sensitive to noise (</a:t>
                </a:r>
                <a:r>
                  <a:rPr lang="en-US" i="1" dirty="0"/>
                  <a:t>preferred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intensity w.r.t. patch shift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07174" y="1365575"/>
                <a:ext cx="5304337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∈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74" y="1365575"/>
                <a:ext cx="5304337" cy="7078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49" y="4036471"/>
            <a:ext cx="4145406" cy="11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01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for small shifts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shifted patch intensity can be well approximated by  the linear terms of a Taylor expansion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spcBef>
                    <a:spcPts val="1800"/>
                  </a:spcBef>
                </a:pPr>
                <a:r>
                  <a:rPr lang="en-US" dirty="0"/>
                  <a:t>this yields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of intensity w.r.t. patch shift (2/2)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382930" y="1631685"/>
                <a:ext cx="5101140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30" y="1631685"/>
                <a:ext cx="5101140" cy="391261"/>
              </a:xfrm>
              <a:prstGeom prst="rect">
                <a:avLst/>
              </a:prstGeom>
              <a:blipFill rotWithShape="0">
                <a:blip r:embed="rId3"/>
                <a:stretch>
                  <a:fillRect l="-35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774070" y="2438300"/>
                <a:ext cx="6188045" cy="642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 ∈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70" y="2438300"/>
                <a:ext cx="6188045" cy="642933"/>
              </a:xfrm>
              <a:prstGeom prst="rect">
                <a:avLst/>
              </a:prstGeom>
              <a:blipFill rotWithShape="0">
                <a:blip r:embed="rId4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1441814" y="3115052"/>
                <a:ext cx="6188045" cy="6429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 ∈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14" y="3115052"/>
                <a:ext cx="6188045" cy="642933"/>
              </a:xfrm>
              <a:prstGeom prst="rect">
                <a:avLst/>
              </a:prstGeom>
              <a:blipFill rotWithShape="0">
                <a:blip r:embed="rId5"/>
                <a:stretch>
                  <a:fillRect l="-4039"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1441813" y="3729215"/>
                <a:ext cx="6188045" cy="666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 ∈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13" y="3729215"/>
                <a:ext cx="6188045" cy="6665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1441812" y="4391107"/>
                <a:ext cx="6188045" cy="785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 ∈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  <m:sup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e>
                          </m:nary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812" y="4391107"/>
                <a:ext cx="6188045" cy="7859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/>
          <p:cNvSpPr/>
          <p:nvPr/>
        </p:nvSpPr>
        <p:spPr>
          <a:xfrm>
            <a:off x="4822748" y="4189110"/>
            <a:ext cx="177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3192" lvl="1" algn="just">
              <a:spcBef>
                <a:spcPts val="4200"/>
              </a:spcBef>
              <a:spcAft>
                <a:spcPts val="300"/>
              </a:spcAft>
              <a:buClr>
                <a:srgbClr val="0F6FC6"/>
              </a:buClr>
              <a:buSzPct val="85000"/>
            </a:pPr>
            <a:r>
              <a:rPr lang="en-US" b="1" dirty="0">
                <a:solidFill>
                  <a:prstClr val="black"/>
                </a:solidFill>
                <a:latin typeface="Calibri Light" panose="020F0302020204030204" pitchFamily="34" charset="0"/>
              </a:rPr>
              <a:t>Harris matrix</a:t>
            </a:r>
          </a:p>
        </p:txBody>
      </p:sp>
      <p:cxnSp>
        <p:nvCxnSpPr>
          <p:cNvPr id="11" name="Connettore 2 10"/>
          <p:cNvCxnSpPr/>
          <p:nvPr/>
        </p:nvCxnSpPr>
        <p:spPr>
          <a:xfrm>
            <a:off x="5879746" y="4481637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4948199" y="4521785"/>
                <a:ext cx="1529073" cy="508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199" y="4521785"/>
                <a:ext cx="1529073" cy="508344"/>
              </a:xfrm>
              <a:prstGeom prst="rect">
                <a:avLst/>
              </a:prstGeom>
              <a:blipFill rotWithShape="0"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053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 Harris matrix of a patch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weighted sum of products of gradient components calculated for all the points within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symmetric since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isotropic and the GCM is symmetric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dirty="0"/>
                  <a:t>from math we know that: the </a:t>
                </a:r>
                <a:r>
                  <a:rPr lang="en-US" i="1" dirty="0"/>
                  <a:t>eigenvectors</a:t>
                </a:r>
                <a:r>
                  <a:rPr lang="en-US" dirty="0"/>
                  <a:t> of a real symmetric matrix point in the direction of maximum </a:t>
                </a:r>
                <a:r>
                  <a:rPr lang="en-US" b="1" dirty="0"/>
                  <a:t>data spread</a:t>
                </a:r>
                <a:r>
                  <a:rPr lang="en-US" dirty="0"/>
                  <a:t>, and the corresponding </a:t>
                </a:r>
                <a:r>
                  <a:rPr lang="en-US" i="1" dirty="0"/>
                  <a:t>eigenvalues</a:t>
                </a:r>
                <a:r>
                  <a:rPr lang="en-US" dirty="0"/>
                  <a:t> are </a:t>
                </a:r>
                <a:r>
                  <a:rPr lang="en-US" b="1" dirty="0"/>
                  <a:t>proportional</a:t>
                </a:r>
                <a:r>
                  <a:rPr lang="en-US" dirty="0"/>
                  <a:t> to the amount of data spread in the direction of the eigenvectors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dirty="0"/>
                  <a:t>in our case: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en-US" dirty="0"/>
                  <a:t>eigenvectors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:r>
                  <a:rPr lang="en-US" b="1" dirty="0"/>
                  <a:t>major axes </a:t>
                </a:r>
                <a:r>
                  <a:rPr lang="en-US" dirty="0"/>
                  <a:t>of an ellipse fitting the gradient data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300"/>
                  </a:spcBef>
                </a:pPr>
                <a:r>
                  <a:rPr lang="en-US" dirty="0"/>
                  <a:t>eigenvalues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:r>
                  <a:rPr lang="en-US" b="1" dirty="0"/>
                  <a:t>distances from the center </a:t>
                </a:r>
                <a:r>
                  <a:rPr lang="en-US" dirty="0"/>
                  <a:t>of the ellipse to the points where it intersects the major axes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olo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Harris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ol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6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391540" y="1611101"/>
                <a:ext cx="3647473" cy="830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 ∈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mr>
                              </m:m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40" y="1611101"/>
                <a:ext cx="3647473" cy="8309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/>
          <p:cNvSpPr/>
          <p:nvPr/>
        </p:nvSpPr>
        <p:spPr>
          <a:xfrm>
            <a:off x="3947310" y="1999407"/>
            <a:ext cx="371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93192" lvl="1" algn="just">
              <a:spcBef>
                <a:spcPts val="4200"/>
              </a:spcBef>
              <a:spcAft>
                <a:spcPts val="300"/>
              </a:spcAft>
              <a:buClr>
                <a:srgbClr val="0F6FC6"/>
              </a:buClr>
              <a:buSzPct val="85000"/>
            </a:pPr>
            <a:r>
              <a:rPr lang="en-US" b="1" dirty="0">
                <a:solidFill>
                  <a:prstClr val="black"/>
                </a:solidFill>
                <a:latin typeface="Calibri Light" panose="020F0302020204030204" pitchFamily="34" charset="0"/>
              </a:rPr>
              <a:t>Gradient Covariance Matrix (GCM)</a:t>
            </a:r>
          </a:p>
        </p:txBody>
      </p:sp>
      <p:sp>
        <p:nvSpPr>
          <p:cNvPr id="6" name="Rettangolo arrotondato 5"/>
          <p:cNvSpPr/>
          <p:nvPr/>
        </p:nvSpPr>
        <p:spPr>
          <a:xfrm>
            <a:off x="2625504" y="1628008"/>
            <a:ext cx="1249379" cy="724693"/>
          </a:xfrm>
          <a:prstGeom prst="roundRect">
            <a:avLst>
              <a:gd name="adj" fmla="val 7922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ttore 2 7"/>
          <p:cNvCxnSpPr/>
          <p:nvPr/>
        </p:nvCxnSpPr>
        <p:spPr>
          <a:xfrm flipH="1">
            <a:off x="3947310" y="2217228"/>
            <a:ext cx="407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311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variations caused by noise result in scattered values</a:t>
            </a:r>
          </a:p>
          <a:p>
            <a:r>
              <a:rPr lang="en-US" dirty="0"/>
              <a:t>derivatives form a </a:t>
            </a:r>
            <a:r>
              <a:rPr lang="en-US" i="1" dirty="0"/>
              <a:t>circular</a:t>
            </a:r>
            <a:r>
              <a:rPr lang="en-US" dirty="0"/>
              <a:t> cluster, with almost </a:t>
            </a:r>
            <a:r>
              <a:rPr lang="en-US" b="1" dirty="0"/>
              <a:t>identical</a:t>
            </a:r>
            <a:r>
              <a:rPr lang="en-US" dirty="0"/>
              <a:t> and </a:t>
            </a:r>
            <a:r>
              <a:rPr lang="en-US" b="1" dirty="0"/>
              <a:t>small</a:t>
            </a:r>
            <a:r>
              <a:rPr lang="en-US" dirty="0"/>
              <a:t> eigenvalues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matrix eigenvalues of a </a:t>
            </a:r>
            <a:r>
              <a:rPr lang="en-US" i="1" dirty="0"/>
              <a:t>flat</a:t>
            </a:r>
            <a:r>
              <a:rPr lang="en-US" dirty="0"/>
              <a:t> region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t="15208" r="54184" b="48831"/>
          <a:stretch/>
        </p:blipFill>
        <p:spPr>
          <a:xfrm>
            <a:off x="1240326" y="1771258"/>
            <a:ext cx="3204082" cy="322203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5" t="51316" r="54184" b="12554"/>
          <a:stretch/>
        </p:blipFill>
        <p:spPr>
          <a:xfrm>
            <a:off x="4570265" y="1771258"/>
            <a:ext cx="3204082" cy="3237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670796" y="4285059"/>
                <a:ext cx="904991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prstClr val="black"/>
                          </a:solidFill>
                          <a:latin typeface="Calibri Light" panose="020F0302020204030204" pitchFamily="34" charset="0"/>
                        </a:rPr>
                        <m:t>small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96" y="4285059"/>
                <a:ext cx="904991" cy="3385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4668134" y="4564538"/>
                <a:ext cx="90973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prstClr val="black"/>
                          </a:solidFill>
                          <a:latin typeface="Calibri Light" panose="020F0302020204030204" pitchFamily="34" charset="0"/>
                        </a:rPr>
                        <m:t>small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134" y="4564538"/>
                <a:ext cx="909736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4634583" y="4051208"/>
                <a:ext cx="845733" cy="2558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anchor="b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83" y="4051208"/>
                <a:ext cx="845733" cy="255870"/>
              </a:xfrm>
              <a:prstGeom prst="rect">
                <a:avLst/>
              </a:prstGeom>
              <a:blipFill rotWithShape="0">
                <a:blip r:embed="rId5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503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variations caused by noise result in scattered values</a:t>
            </a:r>
          </a:p>
          <a:p>
            <a:r>
              <a:rPr lang="en-US" dirty="0"/>
              <a:t>derivatives form an </a:t>
            </a:r>
            <a:r>
              <a:rPr lang="en-US" i="1" dirty="0"/>
              <a:t>elongated</a:t>
            </a:r>
            <a:r>
              <a:rPr lang="en-US" dirty="0"/>
              <a:t> cluster, with very </a:t>
            </a:r>
            <a:r>
              <a:rPr lang="en-US" b="1" dirty="0"/>
              <a:t>different</a:t>
            </a:r>
            <a:r>
              <a:rPr lang="en-US" dirty="0"/>
              <a:t> eigenvalues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matrix eigenvalues of an </a:t>
            </a:r>
            <a:r>
              <a:rPr lang="en-US" i="1" dirty="0"/>
              <a:t>edge</a:t>
            </a:r>
            <a:r>
              <a:rPr lang="en-US" dirty="0"/>
              <a:t> region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4" t="15306" r="31645" b="48733"/>
          <a:stretch/>
        </p:blipFill>
        <p:spPr>
          <a:xfrm>
            <a:off x="1240326" y="1771258"/>
            <a:ext cx="3204082" cy="322203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3" t="51374" r="31636" b="12496"/>
          <a:stretch/>
        </p:blipFill>
        <p:spPr>
          <a:xfrm>
            <a:off x="4570265" y="1771258"/>
            <a:ext cx="3204082" cy="3237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4670796" y="4307077"/>
                <a:ext cx="929742" cy="5609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anchor="b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96" y="4307077"/>
                <a:ext cx="929742" cy="5609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824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variations caused by noise result in scattered values</a:t>
            </a:r>
          </a:p>
          <a:p>
            <a:r>
              <a:rPr lang="en-US" dirty="0"/>
              <a:t>derivatives form a </a:t>
            </a:r>
            <a:r>
              <a:rPr lang="en-US" i="1" dirty="0"/>
              <a:t>circular</a:t>
            </a:r>
            <a:r>
              <a:rPr lang="en-US" dirty="0"/>
              <a:t> cluster, with almost </a:t>
            </a:r>
            <a:r>
              <a:rPr lang="en-US" b="1" dirty="0"/>
              <a:t>identical</a:t>
            </a:r>
            <a:r>
              <a:rPr lang="en-US" dirty="0"/>
              <a:t> and </a:t>
            </a:r>
            <a:r>
              <a:rPr lang="en-US" b="1" dirty="0"/>
              <a:t>large </a:t>
            </a:r>
            <a:r>
              <a:rPr lang="en-US" dirty="0"/>
              <a:t>eigenvalues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matrix eigenvalues of a </a:t>
            </a:r>
            <a:r>
              <a:rPr lang="en-US" i="1" dirty="0"/>
              <a:t>corner </a:t>
            </a:r>
            <a:r>
              <a:rPr lang="en-US" dirty="0"/>
              <a:t>region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8" t="15395" r="9071" b="48644"/>
          <a:stretch/>
        </p:blipFill>
        <p:spPr>
          <a:xfrm>
            <a:off x="1240326" y="1771258"/>
            <a:ext cx="3204082" cy="322203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9" t="51323" r="9110" b="12547"/>
          <a:stretch/>
        </p:blipFill>
        <p:spPr>
          <a:xfrm>
            <a:off x="4570265" y="1771258"/>
            <a:ext cx="3204082" cy="3237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4670796" y="4285059"/>
                <a:ext cx="88575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prstClr val="black"/>
                          </a:solidFill>
                          <a:latin typeface="Calibri Light" panose="020F0302020204030204" pitchFamily="34" charset="0"/>
                        </a:rPr>
                        <m:t>large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796" y="4285059"/>
                <a:ext cx="885755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4668134" y="4564538"/>
                <a:ext cx="89050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prstClr val="black"/>
                          </a:solidFill>
                          <a:latin typeface="Calibri Light" panose="020F0302020204030204" pitchFamily="34" charset="0"/>
                        </a:rPr>
                        <m:t>large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134" y="4564538"/>
                <a:ext cx="890500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4634583" y="4051208"/>
                <a:ext cx="845733" cy="2558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anchor="b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583" y="4051208"/>
                <a:ext cx="845733" cy="255870"/>
              </a:xfrm>
              <a:prstGeom prst="rect">
                <a:avLst/>
              </a:prstGeom>
              <a:blipFill rotWithShape="0">
                <a:blip r:embed="rId5"/>
                <a:stretch>
                  <a:fillRect t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89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case study: fish classification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079606" cy="4448468"/>
          </a:xfrm>
        </p:spPr>
        <p:txBody>
          <a:bodyPr anchor="ctr" anchorCtr="0"/>
          <a:lstStyle/>
          <a:p>
            <a:r>
              <a:rPr lang="en-US" b="1" dirty="0"/>
              <a:t>more complex classifier?</a:t>
            </a:r>
          </a:p>
          <a:p>
            <a:pPr lvl="1"/>
            <a:r>
              <a:rPr lang="en-US" dirty="0"/>
              <a:t>no more errors, but how can we predict how well we can </a:t>
            </a:r>
            <a:r>
              <a:rPr lang="en-US" i="1" dirty="0"/>
              <a:t>generalize</a:t>
            </a:r>
            <a:r>
              <a:rPr lang="en-US" dirty="0"/>
              <a:t> to unknown samples?</a:t>
            </a:r>
          </a:p>
          <a:p>
            <a:pPr lvl="1"/>
            <a:r>
              <a:rPr lang="en-US" dirty="0"/>
              <a:t>danger of </a:t>
            </a:r>
            <a:r>
              <a:rPr lang="en-US" b="1" i="1" dirty="0" err="1"/>
              <a:t>overfitting</a:t>
            </a:r>
            <a:endParaRPr lang="en-US" b="1" i="1" dirty="0"/>
          </a:p>
          <a:p>
            <a:pPr lvl="2"/>
            <a:r>
              <a:rPr lang="en-US" dirty="0"/>
              <a:t>what if the scene lightness is suddenly increased? Who's responsible for the wrong result? The feature chosen or the classifier?</a:t>
            </a:r>
          </a:p>
          <a:p>
            <a:pPr lvl="3"/>
            <a:r>
              <a:rPr lang="en-US" dirty="0"/>
              <a:t>neither of them! This happened because we wanted less (0) errors!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226" y="1809750"/>
            <a:ext cx="4742773" cy="282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386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we can use eigenvalues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to detect corners</a:t>
                </a:r>
              </a:p>
              <a:p>
                <a:pPr lvl="1"/>
                <a:r>
                  <a:rPr lang="en-US" dirty="0"/>
                  <a:t>high corner response when eigenvalues are </a:t>
                </a:r>
                <a:r>
                  <a:rPr lang="en-US" b="1" dirty="0"/>
                  <a:t>large</a:t>
                </a:r>
                <a:r>
                  <a:rPr lang="en-US" dirty="0"/>
                  <a:t> and </a:t>
                </a:r>
                <a:r>
                  <a:rPr lang="en-US" b="1" dirty="0"/>
                  <a:t>similar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we introduce the measure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defined as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has </a:t>
                </a:r>
                <a:r>
                  <a:rPr lang="en-US" i="1" dirty="0"/>
                  <a:t>large positive </a:t>
                </a:r>
                <a:r>
                  <a:rPr lang="en-US" dirty="0"/>
                  <a:t>values when both eigenvalues are large (</a:t>
                </a:r>
                <a:r>
                  <a:rPr lang="en-US" i="1" dirty="0"/>
                  <a:t>corner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has </a:t>
                </a:r>
                <a:r>
                  <a:rPr lang="en-US" i="1" dirty="0"/>
                  <a:t>large negative </a:t>
                </a:r>
                <a:r>
                  <a:rPr lang="en-US" dirty="0"/>
                  <a:t>values when one eigenvalue is large and the other small (</a:t>
                </a:r>
                <a:r>
                  <a:rPr lang="en-US" i="1" dirty="0"/>
                  <a:t>edge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has </a:t>
                </a:r>
                <a:r>
                  <a:rPr lang="en-US" i="1" dirty="0"/>
                  <a:t>small</a:t>
                </a:r>
                <a:r>
                  <a:rPr lang="en-US" dirty="0"/>
                  <a:t> values when both eigenvalues are small (</a:t>
                </a:r>
                <a:r>
                  <a:rPr lang="en-US" i="1" dirty="0"/>
                  <a:t>flat region</a:t>
                </a:r>
                <a:r>
                  <a:rPr lang="en-US" dirty="0"/>
                  <a:t>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...but eigenvalues are expensive to compute! No worries...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the </a:t>
                </a:r>
                <a:r>
                  <a:rPr lang="en-US" b="1" dirty="0"/>
                  <a:t>trace</a:t>
                </a:r>
                <a:r>
                  <a:rPr lang="en-US" dirty="0"/>
                  <a:t> of a square matrix is equal to the </a:t>
                </a:r>
                <a:r>
                  <a:rPr lang="en-US" i="1" dirty="0"/>
                  <a:t>sum</a:t>
                </a:r>
                <a:r>
                  <a:rPr lang="en-US" dirty="0"/>
                  <a:t> of its eigenvalues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the </a:t>
                </a:r>
                <a:r>
                  <a:rPr lang="en-US" b="1" dirty="0"/>
                  <a:t>determinant</a:t>
                </a:r>
                <a:r>
                  <a:rPr lang="en-US" dirty="0"/>
                  <a:t> of a square matrix is equal to the </a:t>
                </a:r>
                <a:r>
                  <a:rPr lang="en-US" i="1" dirty="0"/>
                  <a:t>product</a:t>
                </a:r>
                <a:r>
                  <a:rPr lang="en-US" dirty="0"/>
                  <a:t> of its eigenvalues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olo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Measure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of corner response</a:t>
                </a:r>
              </a:p>
            </p:txBody>
          </p:sp>
        </mc:Choice>
        <mc:Fallback xmlns="">
          <p:sp>
            <p:nvSpPr>
              <p:cNvPr id="3" name="Titol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6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79833" y="2132957"/>
                <a:ext cx="26626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33" y="2132957"/>
                <a:ext cx="266265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835" t="-4000" r="-688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3578370" y="2102179"/>
                <a:ext cx="45693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empirical constant (usually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0.04&lt;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&lt;0.06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370" y="2102179"/>
                <a:ext cx="456939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r="-1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377349" y="4764713"/>
                <a:ext cx="32372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trac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9" y="4764713"/>
                <a:ext cx="3237233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462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18029" cy="4448468"/>
              </a:xfrm>
            </p:spPr>
            <p:txBody>
              <a:bodyPr anchor="ctr" anchorCtr="0"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the </a:t>
                </a:r>
                <a:r>
                  <a:rPr lang="en-US" i="1" dirty="0"/>
                  <a:t>horizontal</a:t>
                </a:r>
                <a:r>
                  <a:rPr lang="en-US" dirty="0"/>
                  <a:t> and </a:t>
                </a:r>
                <a:r>
                  <a:rPr lang="en-US" i="1" dirty="0"/>
                  <a:t>vertical</a:t>
                </a:r>
                <a:r>
                  <a:rPr lang="en-US" dirty="0"/>
                  <a:t> components of the </a:t>
                </a:r>
                <a:r>
                  <a:rPr lang="en-US" b="1" dirty="0"/>
                  <a:t>gradient</a:t>
                </a:r>
                <a:r>
                  <a:rPr lang="en-US" dirty="0"/>
                  <a:t> (e.g. with </a:t>
                </a:r>
                <a:r>
                  <a:rPr lang="en-US" dirty="0" err="1"/>
                  <a:t>Sobel</a:t>
                </a:r>
                <a:r>
                  <a:rPr lang="en-US" dirty="0"/>
                  <a:t> derivatives)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calculate the </a:t>
                </a:r>
                <a:r>
                  <a:rPr lang="en-US" b="1" dirty="0"/>
                  <a:t>products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of the </a:t>
                </a:r>
                <a:r>
                  <a:rPr lang="en-US" b="1" dirty="0"/>
                  <a:t>gradient</a:t>
                </a:r>
                <a:r>
                  <a:rPr lang="en-US" dirty="0"/>
                  <a:t> components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image, calculate the </a:t>
                </a:r>
                <a:r>
                  <a:rPr lang="en-US" b="1" dirty="0"/>
                  <a:t>corner response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in a neighborhood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(parameter given by user)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local maxima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above a certain detection threshold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18029" cy="4448468"/>
              </a:xfrm>
              <a:blipFill rotWithShape="0">
                <a:blip r:embed="rId2"/>
                <a:stretch>
                  <a:fillRect l="-3165" r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Harris-Stephens corner detector 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6" t="35871" r="29231" b="28010"/>
          <a:stretch/>
        </p:blipFill>
        <p:spPr>
          <a:xfrm>
            <a:off x="5558827" y="1339054"/>
            <a:ext cx="3195873" cy="3181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5962077" y="4522747"/>
                <a:ext cx="2389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077" y="4522747"/>
                <a:ext cx="238937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4950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t="16000" r="6634" b="12237"/>
          <a:stretch/>
        </p:blipFill>
        <p:spPr>
          <a:xfrm>
            <a:off x="1420649" y="977774"/>
            <a:ext cx="6299232" cy="4171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3622537" y="1046216"/>
                <a:ext cx="18954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537" y="1046216"/>
                <a:ext cx="1895455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5739539" y="1049775"/>
                <a:ext cx="18954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539" y="1049775"/>
                <a:ext cx="1895455" cy="307777"/>
              </a:xfrm>
              <a:prstGeom prst="rect">
                <a:avLst/>
              </a:prstGeom>
              <a:blipFill rotWithShape="0">
                <a:blip r:embed="rId4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1546276" y="3130563"/>
                <a:ext cx="18954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=0.17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76" y="3130563"/>
                <a:ext cx="1895455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3622537" y="3130563"/>
                <a:ext cx="18954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537" y="3130563"/>
                <a:ext cx="1895455" cy="307777"/>
              </a:xfrm>
              <a:prstGeom prst="rect">
                <a:avLst/>
              </a:prstGeom>
              <a:blipFill rotWithShape="0"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5697551" y="3129074"/>
                <a:ext cx="18954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=0.04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=0.07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51" y="3129074"/>
                <a:ext cx="1895455" cy="307777"/>
              </a:xfrm>
              <a:prstGeom prst="rect">
                <a:avLst/>
              </a:prstGeom>
              <a:blipFill rotWithShape="0">
                <a:blip r:embed="rId7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7725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7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7698" y="2713525"/>
            <a:ext cx="2148604" cy="202426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628650" y="178627"/>
            <a:ext cx="7886700" cy="3783773"/>
          </a:xfrm>
        </p:spPr>
        <p:txBody>
          <a:bodyPr/>
          <a:lstStyle/>
          <a:p>
            <a:r>
              <a:rPr lang="en-US" dirty="0"/>
              <a:t>Local Binary Patterns</a:t>
            </a:r>
            <a:br>
              <a:rPr lang="en-US" dirty="0"/>
            </a:br>
            <a:r>
              <a:rPr lang="en-US" sz="2800" dirty="0"/>
              <a:t>(whole image descriptors)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695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Storyline</a:t>
            </a:r>
          </a:p>
        </p:txBody>
      </p:sp>
      <p:sp>
        <p:nvSpPr>
          <p:cNvPr id="77" name="Rettangolo con angoli arrotondati sullo stesso lato 76"/>
          <p:cNvSpPr/>
          <p:nvPr/>
        </p:nvSpPr>
        <p:spPr>
          <a:xfrm rot="10800000">
            <a:off x="388516" y="3957712"/>
            <a:ext cx="8430159" cy="1242109"/>
          </a:xfrm>
          <a:prstGeom prst="round2SameRect">
            <a:avLst>
              <a:gd name="adj1" fmla="val 7401"/>
              <a:gd name="adj2" fmla="val 0"/>
            </a:avLst>
          </a:prstGeom>
          <a:solidFill>
            <a:schemeClr val="accent4">
              <a:lumMod val="75000"/>
              <a:alpha val="2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>
              <a:latin typeface="Calibri Light" panose="020F0302020204030204" pitchFamily="34" charset="0"/>
            </a:endParaRPr>
          </a:p>
        </p:txBody>
      </p:sp>
      <p:cxnSp>
        <p:nvCxnSpPr>
          <p:cNvPr id="79" name="Connettore 2 78"/>
          <p:cNvCxnSpPr/>
          <p:nvPr/>
        </p:nvCxnSpPr>
        <p:spPr>
          <a:xfrm>
            <a:off x="6558237" y="1252083"/>
            <a:ext cx="0" cy="2845447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/>
          <p:cNvCxnSpPr/>
          <p:nvPr/>
        </p:nvCxnSpPr>
        <p:spPr>
          <a:xfrm>
            <a:off x="6613681" y="1247420"/>
            <a:ext cx="0" cy="3576755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80"/>
          <p:cNvCxnSpPr/>
          <p:nvPr/>
        </p:nvCxnSpPr>
        <p:spPr>
          <a:xfrm>
            <a:off x="6054369" y="1247420"/>
            <a:ext cx="0" cy="3249018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81"/>
          <p:cNvCxnSpPr/>
          <p:nvPr/>
        </p:nvCxnSpPr>
        <p:spPr>
          <a:xfrm>
            <a:off x="5756515" y="1262725"/>
            <a:ext cx="0" cy="3561450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82"/>
          <p:cNvCxnSpPr/>
          <p:nvPr/>
        </p:nvCxnSpPr>
        <p:spPr>
          <a:xfrm>
            <a:off x="5559510" y="1254744"/>
            <a:ext cx="0" cy="3277667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sellaDiTesto 83"/>
          <p:cNvSpPr txBox="1"/>
          <p:nvPr/>
        </p:nvSpPr>
        <p:spPr>
          <a:xfrm>
            <a:off x="74727" y="799379"/>
            <a:ext cx="655873" cy="29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1996</a:t>
            </a:r>
          </a:p>
        </p:txBody>
      </p:sp>
      <p:cxnSp>
        <p:nvCxnSpPr>
          <p:cNvPr id="85" name="Connettore 1 84"/>
          <p:cNvCxnSpPr/>
          <p:nvPr/>
        </p:nvCxnSpPr>
        <p:spPr>
          <a:xfrm flipV="1">
            <a:off x="1093236" y="1013864"/>
            <a:ext cx="0" cy="33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1 85"/>
          <p:cNvCxnSpPr/>
          <p:nvPr/>
        </p:nvCxnSpPr>
        <p:spPr>
          <a:xfrm flipV="1">
            <a:off x="2391795" y="1013864"/>
            <a:ext cx="0" cy="33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1 86"/>
          <p:cNvCxnSpPr/>
          <p:nvPr/>
        </p:nvCxnSpPr>
        <p:spPr>
          <a:xfrm flipV="1">
            <a:off x="3690353" y="1013864"/>
            <a:ext cx="0" cy="33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1 87"/>
          <p:cNvCxnSpPr/>
          <p:nvPr/>
        </p:nvCxnSpPr>
        <p:spPr>
          <a:xfrm flipV="1">
            <a:off x="4988912" y="1013864"/>
            <a:ext cx="0" cy="33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1 88"/>
          <p:cNvCxnSpPr/>
          <p:nvPr/>
        </p:nvCxnSpPr>
        <p:spPr>
          <a:xfrm flipV="1">
            <a:off x="6287470" y="1013864"/>
            <a:ext cx="0" cy="33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1 89"/>
          <p:cNvCxnSpPr/>
          <p:nvPr/>
        </p:nvCxnSpPr>
        <p:spPr>
          <a:xfrm flipV="1">
            <a:off x="7586029" y="1013864"/>
            <a:ext cx="0" cy="33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sellaDiTesto 90"/>
          <p:cNvSpPr txBox="1"/>
          <p:nvPr/>
        </p:nvSpPr>
        <p:spPr>
          <a:xfrm>
            <a:off x="8162803" y="799379"/>
            <a:ext cx="655873" cy="29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2011</a:t>
            </a:r>
          </a:p>
        </p:txBody>
      </p:sp>
      <p:cxnSp>
        <p:nvCxnSpPr>
          <p:cNvPr id="92" name="Connettore 1 91"/>
          <p:cNvCxnSpPr/>
          <p:nvPr/>
        </p:nvCxnSpPr>
        <p:spPr>
          <a:xfrm flipV="1">
            <a:off x="388517" y="1013864"/>
            <a:ext cx="0" cy="33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ccia in giù 92"/>
          <p:cNvSpPr/>
          <p:nvPr/>
        </p:nvSpPr>
        <p:spPr>
          <a:xfrm rot="16200000">
            <a:off x="4538181" y="-3121683"/>
            <a:ext cx="303757" cy="860308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1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1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94" name="CasellaDiTesto 93"/>
          <p:cNvSpPr txBox="1"/>
          <p:nvPr/>
        </p:nvSpPr>
        <p:spPr>
          <a:xfrm>
            <a:off x="821282" y="799379"/>
            <a:ext cx="655873" cy="29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2000</a:t>
            </a:r>
          </a:p>
        </p:txBody>
      </p:sp>
      <p:sp>
        <p:nvSpPr>
          <p:cNvPr id="95" name="CasellaDiTesto 94"/>
          <p:cNvSpPr txBox="1"/>
          <p:nvPr/>
        </p:nvSpPr>
        <p:spPr>
          <a:xfrm>
            <a:off x="2093979" y="799379"/>
            <a:ext cx="655873" cy="29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2002</a:t>
            </a:r>
          </a:p>
        </p:txBody>
      </p:sp>
      <p:sp>
        <p:nvSpPr>
          <p:cNvPr id="96" name="CasellaDiTesto 95"/>
          <p:cNvSpPr txBox="1"/>
          <p:nvPr/>
        </p:nvSpPr>
        <p:spPr>
          <a:xfrm>
            <a:off x="3392538" y="799379"/>
            <a:ext cx="655873" cy="29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2004</a:t>
            </a:r>
          </a:p>
        </p:txBody>
      </p:sp>
      <p:sp>
        <p:nvSpPr>
          <p:cNvPr id="97" name="CasellaDiTesto 96"/>
          <p:cNvSpPr txBox="1"/>
          <p:nvPr/>
        </p:nvSpPr>
        <p:spPr>
          <a:xfrm>
            <a:off x="4691097" y="799379"/>
            <a:ext cx="655873" cy="29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2006</a:t>
            </a:r>
          </a:p>
        </p:txBody>
      </p:sp>
      <p:sp>
        <p:nvSpPr>
          <p:cNvPr id="98" name="CasellaDiTesto 97"/>
          <p:cNvSpPr txBox="1"/>
          <p:nvPr/>
        </p:nvSpPr>
        <p:spPr>
          <a:xfrm>
            <a:off x="5989654" y="799379"/>
            <a:ext cx="655873" cy="29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2008</a:t>
            </a:r>
          </a:p>
        </p:txBody>
      </p:sp>
      <p:sp>
        <p:nvSpPr>
          <p:cNvPr id="99" name="CasellaDiTesto 98"/>
          <p:cNvSpPr txBox="1"/>
          <p:nvPr/>
        </p:nvSpPr>
        <p:spPr>
          <a:xfrm>
            <a:off x="7288214" y="799379"/>
            <a:ext cx="655873" cy="29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2010</a:t>
            </a:r>
          </a:p>
        </p:txBody>
      </p:sp>
      <p:sp>
        <p:nvSpPr>
          <p:cNvPr id="100" name="Rettangolo con angoli arrotondati sullo stesso lato 99"/>
          <p:cNvSpPr/>
          <p:nvPr/>
        </p:nvSpPr>
        <p:spPr>
          <a:xfrm rot="10800000">
            <a:off x="372541" y="1598297"/>
            <a:ext cx="8446134" cy="2098043"/>
          </a:xfrm>
          <a:prstGeom prst="round2SameRect">
            <a:avLst>
              <a:gd name="adj1" fmla="val 6160"/>
              <a:gd name="adj2" fmla="val 0"/>
            </a:avLst>
          </a:prstGeom>
          <a:solidFill>
            <a:srgbClr val="C2DAF0"/>
          </a:solidFill>
          <a:ln>
            <a:solidFill>
              <a:srgbClr val="085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101" name="Rettangolo con angoli arrotondati sullo stesso lato 100"/>
          <p:cNvSpPr/>
          <p:nvPr/>
        </p:nvSpPr>
        <p:spPr>
          <a:xfrm>
            <a:off x="388517" y="3795239"/>
            <a:ext cx="1789596" cy="16247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>
              <a:lumMod val="75000"/>
              <a:alpha val="2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it-IT" sz="1100">
                <a:solidFill>
                  <a:srgbClr val="005C2A"/>
                </a:solidFill>
                <a:latin typeface="Calibri Light" panose="020F0302020204030204" pitchFamily="34" charset="0"/>
              </a:rPr>
              <a:t>Medical Image Analysis</a:t>
            </a:r>
          </a:p>
        </p:txBody>
      </p:sp>
      <p:sp>
        <p:nvSpPr>
          <p:cNvPr id="102" name="Rettangolo con angoli arrotondati sullo stesso lato 101"/>
          <p:cNvSpPr/>
          <p:nvPr/>
        </p:nvSpPr>
        <p:spPr>
          <a:xfrm>
            <a:off x="372541" y="1442889"/>
            <a:ext cx="1805572" cy="15541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F6FC6">
              <a:alpha val="25000"/>
            </a:srgbClr>
          </a:solidFill>
          <a:ln>
            <a:solidFill>
              <a:srgbClr val="085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it-IT" sz="110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</a:rPr>
              <a:t>Pattern Recognition</a:t>
            </a:r>
          </a:p>
        </p:txBody>
      </p:sp>
      <p:sp>
        <p:nvSpPr>
          <p:cNvPr id="103" name="Rettangolo con angoli arrotondati sullo stesso lato 102"/>
          <p:cNvSpPr/>
          <p:nvPr/>
        </p:nvSpPr>
        <p:spPr>
          <a:xfrm rot="10800000">
            <a:off x="465626" y="2523691"/>
            <a:ext cx="8218906" cy="1109071"/>
          </a:xfrm>
          <a:prstGeom prst="round2SameRect">
            <a:avLst>
              <a:gd name="adj1" fmla="val 616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85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>
              <a:latin typeface="Calibri Light" panose="020F0302020204030204" pitchFamily="34" charset="0"/>
            </a:endParaRPr>
          </a:p>
        </p:txBody>
      </p:sp>
      <p:sp>
        <p:nvSpPr>
          <p:cNvPr id="104" name="Rettangolo con angoli arrotondati sullo stesso lato 103"/>
          <p:cNvSpPr/>
          <p:nvPr/>
        </p:nvSpPr>
        <p:spPr>
          <a:xfrm>
            <a:off x="465626" y="2354160"/>
            <a:ext cx="1344886" cy="16953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85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algn="ctr"/>
            <a:r>
              <a:rPr lang="it-IT" sz="11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Face Recognition</a:t>
            </a:r>
          </a:p>
        </p:txBody>
      </p:sp>
      <p:sp>
        <p:nvSpPr>
          <p:cNvPr id="106" name="CasellaDiTesto 105"/>
          <p:cNvSpPr txBox="1"/>
          <p:nvPr/>
        </p:nvSpPr>
        <p:spPr>
          <a:xfrm>
            <a:off x="418105" y="1833525"/>
            <a:ext cx="1284817" cy="462135"/>
          </a:xfrm>
          <a:prstGeom prst="rect">
            <a:avLst/>
          </a:prstGeom>
          <a:solidFill>
            <a:schemeClr val="bg1">
              <a:alpha val="52000"/>
            </a:schemeClr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LBP</a:t>
            </a:r>
            <a:r>
              <a:rPr lang="it-IT" sz="1050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</a:t>
            </a:r>
          </a:p>
          <a:p>
            <a:pPr algn="ctr"/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it-IT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Ojala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&amp; </a:t>
            </a:r>
            <a:r>
              <a:rPr lang="it-IT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Pietikäinen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sp>
        <p:nvSpPr>
          <p:cNvPr id="107" name="CasellaDiTesto 106"/>
          <p:cNvSpPr txBox="1"/>
          <p:nvPr/>
        </p:nvSpPr>
        <p:spPr>
          <a:xfrm>
            <a:off x="743573" y="2635124"/>
            <a:ext cx="3016732" cy="308090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Face recognition with LBP 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(Ahonen &amp; Pietikäinen)</a:t>
            </a:r>
          </a:p>
        </p:txBody>
      </p:sp>
      <p:sp>
        <p:nvSpPr>
          <p:cNvPr id="108" name="CasellaDiTesto 107"/>
          <p:cNvSpPr txBox="1"/>
          <p:nvPr/>
        </p:nvSpPr>
        <p:spPr>
          <a:xfrm>
            <a:off x="999697" y="3170508"/>
            <a:ext cx="3329328" cy="154046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Face detection with MCT boosting 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Frobä &amp; Ernst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sp>
        <p:nvSpPr>
          <p:cNvPr id="109" name="CasellaDiTesto 108"/>
          <p:cNvSpPr txBox="1"/>
          <p:nvPr/>
        </p:nvSpPr>
        <p:spPr>
          <a:xfrm>
            <a:off x="4573643" y="2965019"/>
            <a:ext cx="1354442" cy="462135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Local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Ternary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Patterns</a:t>
            </a:r>
            <a:endParaRPr lang="it-IT" sz="1050" b="1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ourier New" pitchFamily="49" charset="0"/>
            </a:endParaRPr>
          </a:p>
          <a:p>
            <a:pPr algn="ctr"/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Tang &amp; 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Triggs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cxnSp>
        <p:nvCxnSpPr>
          <p:cNvPr id="110" name="Connettore 2 109"/>
          <p:cNvCxnSpPr/>
          <p:nvPr/>
        </p:nvCxnSpPr>
        <p:spPr>
          <a:xfrm flipH="1">
            <a:off x="4988911" y="1326261"/>
            <a:ext cx="2" cy="1268948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2 110"/>
          <p:cNvCxnSpPr/>
          <p:nvPr/>
        </p:nvCxnSpPr>
        <p:spPr>
          <a:xfrm flipH="1">
            <a:off x="5868309" y="1264070"/>
            <a:ext cx="2" cy="1692000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asellaDiTesto 111"/>
          <p:cNvSpPr txBox="1"/>
          <p:nvPr/>
        </p:nvSpPr>
        <p:spPr>
          <a:xfrm>
            <a:off x="4163517" y="2595209"/>
            <a:ext cx="1637105" cy="323165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Face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detection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with ILBP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boosting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Rodriguez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cxnSp>
        <p:nvCxnSpPr>
          <p:cNvPr id="113" name="Connettore 2 112"/>
          <p:cNvCxnSpPr/>
          <p:nvPr/>
        </p:nvCxnSpPr>
        <p:spPr>
          <a:xfrm flipH="1">
            <a:off x="2391797" y="1345855"/>
            <a:ext cx="1" cy="469659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/>
          <p:cNvCxnSpPr/>
          <p:nvPr/>
        </p:nvCxnSpPr>
        <p:spPr>
          <a:xfrm>
            <a:off x="488333" y="1260281"/>
            <a:ext cx="0" cy="555233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ttore 2 114"/>
          <p:cNvCxnSpPr/>
          <p:nvPr/>
        </p:nvCxnSpPr>
        <p:spPr>
          <a:xfrm>
            <a:off x="3013271" y="1245020"/>
            <a:ext cx="0" cy="961323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ttore 2 115"/>
          <p:cNvCxnSpPr/>
          <p:nvPr/>
        </p:nvCxnSpPr>
        <p:spPr>
          <a:xfrm flipH="1">
            <a:off x="3690352" y="1345855"/>
            <a:ext cx="1" cy="1289270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2 116"/>
          <p:cNvCxnSpPr/>
          <p:nvPr/>
        </p:nvCxnSpPr>
        <p:spPr>
          <a:xfrm flipH="1">
            <a:off x="4163515" y="1247420"/>
            <a:ext cx="2" cy="1906831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sellaDiTesto 117"/>
          <p:cNvSpPr txBox="1"/>
          <p:nvPr/>
        </p:nvSpPr>
        <p:spPr>
          <a:xfrm>
            <a:off x="940816" y="2854384"/>
            <a:ext cx="3147026" cy="308090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Face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detection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using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with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improved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LBP</a:t>
            </a:r>
          </a:p>
          <a:p>
            <a:pPr algn="ctr"/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Jin, Liu, Lu, and Tong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cxnSp>
        <p:nvCxnSpPr>
          <p:cNvPr id="119" name="Connettore 2 118"/>
          <p:cNvCxnSpPr/>
          <p:nvPr/>
        </p:nvCxnSpPr>
        <p:spPr>
          <a:xfrm flipH="1">
            <a:off x="3826339" y="1245020"/>
            <a:ext cx="1" cy="1626909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CasellaDiTesto 119"/>
              <p:cNvSpPr txBox="1"/>
              <p:nvPr/>
            </p:nvSpPr>
            <p:spPr>
              <a:xfrm>
                <a:off x="1967703" y="1815513"/>
                <a:ext cx="1949792" cy="347339"/>
              </a:xfrm>
              <a:prstGeom prst="rect">
                <a:avLst/>
              </a:prstGeom>
              <a:solidFill>
                <a:srgbClr val="E1EDF7"/>
              </a:solidFill>
              <a:ln w="3175">
                <a:solidFill>
                  <a:schemeClr val="tx1"/>
                </a:solidFill>
                <a:prstDash val="sys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it-IT" sz="105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50" b="1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𝐋𝐁𝐏</m:t>
                        </m:r>
                      </m:e>
                      <m:sub>
                        <m:r>
                          <a:rPr lang="en-US" sz="1050" b="1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𝐏</m:t>
                        </m:r>
                        <m:r>
                          <a:rPr lang="en-US" sz="1050" b="1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1050" b="1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𝐑</m:t>
                        </m:r>
                      </m:sub>
                      <m:sup>
                        <m:r>
                          <a:rPr lang="en-US" sz="1050" b="1" i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𝐫𝐢</m:t>
                        </m:r>
                        <m:r>
                          <a:rPr lang="it-IT" sz="1050" b="1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/>
                          </a:rPr>
                          <m:t>𝐮𝟐</m:t>
                        </m:r>
                      </m:sup>
                    </m:sSubSup>
                  </m:oMath>
                </a14:m>
                <a:r>
                  <a:rPr lang="it-IT" sz="1050" b="1" dirty="0">
                    <a:solidFill>
                      <a:schemeClr val="accent1">
                        <a:lumMod val="75000"/>
                      </a:schemeClr>
                    </a:solidFill>
                    <a:latin typeface="Calibri Light" panose="020F0302020204030204" pitchFamily="34" charset="0"/>
                    <a:cs typeface="Courier New" pitchFamily="49" charset="0"/>
                  </a:rPr>
                  <a:t> and LBPF </a:t>
                </a:r>
              </a:p>
              <a:p>
                <a:pPr algn="ctr"/>
                <a:r>
                  <a:rPr lang="it-IT" sz="1050" i="1" dirty="0">
                    <a:solidFill>
                      <a:schemeClr val="accent1">
                        <a:lumMod val="75000"/>
                      </a:schemeClr>
                    </a:solidFill>
                    <a:latin typeface="Calibri Light" panose="020F0302020204030204" pitchFamily="34" charset="0"/>
                    <a:cs typeface="Courier New" pitchFamily="49" charset="0"/>
                  </a:rPr>
                  <a:t>(</a:t>
                </a:r>
                <a:r>
                  <a:rPr lang="it-IT" sz="1050" i="1" dirty="0" err="1">
                    <a:solidFill>
                      <a:schemeClr val="accent1">
                        <a:lumMod val="75000"/>
                      </a:schemeClr>
                    </a:solidFill>
                    <a:latin typeface="Calibri Light" panose="020F0302020204030204" pitchFamily="34" charset="0"/>
                    <a:cs typeface="Courier New" pitchFamily="49" charset="0"/>
                  </a:rPr>
                  <a:t>Ojala</a:t>
                </a:r>
                <a:r>
                  <a:rPr lang="it-IT" sz="1050" i="1" dirty="0">
                    <a:solidFill>
                      <a:schemeClr val="accent1">
                        <a:lumMod val="75000"/>
                      </a:schemeClr>
                    </a:solidFill>
                    <a:latin typeface="Calibri Light" panose="020F0302020204030204" pitchFamily="34" charset="0"/>
                    <a:cs typeface="Courier New" pitchFamily="49" charset="0"/>
                  </a:rPr>
                  <a:t>, </a:t>
                </a:r>
                <a:r>
                  <a:rPr lang="it-IT" sz="1050" i="1" dirty="0" err="1">
                    <a:solidFill>
                      <a:schemeClr val="accent1">
                        <a:lumMod val="75000"/>
                      </a:schemeClr>
                    </a:solidFill>
                    <a:latin typeface="Calibri Light" panose="020F0302020204030204" pitchFamily="34" charset="0"/>
                    <a:cs typeface="Courier New" pitchFamily="49" charset="0"/>
                  </a:rPr>
                  <a:t>Pietikäinen</a:t>
                </a:r>
                <a:r>
                  <a:rPr lang="it-IT" sz="1050" i="1" dirty="0">
                    <a:solidFill>
                      <a:schemeClr val="accent1">
                        <a:lumMod val="75000"/>
                      </a:schemeClr>
                    </a:solidFill>
                    <a:latin typeface="Calibri Light" panose="020F0302020204030204" pitchFamily="34" charset="0"/>
                    <a:cs typeface="Courier New" pitchFamily="49" charset="0"/>
                  </a:rPr>
                  <a:t>, </a:t>
                </a:r>
                <a:r>
                  <a:rPr lang="it-IT" sz="1050" i="1" dirty="0" err="1">
                    <a:solidFill>
                      <a:schemeClr val="accent1">
                        <a:lumMod val="75000"/>
                      </a:schemeClr>
                    </a:solidFill>
                    <a:latin typeface="Calibri Light" panose="020F0302020204030204" pitchFamily="34" charset="0"/>
                    <a:cs typeface="Courier New" pitchFamily="49" charset="0"/>
                  </a:rPr>
                  <a:t>Mäenpää</a:t>
                </a:r>
                <a:r>
                  <a:rPr lang="it-IT" sz="1050" i="1" dirty="0">
                    <a:solidFill>
                      <a:schemeClr val="accent1">
                        <a:lumMod val="75000"/>
                      </a:schemeClr>
                    </a:solidFill>
                    <a:latin typeface="Calibri Light" panose="020F0302020204030204" pitchFamily="34" charset="0"/>
                    <a:cs typeface="Courier New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0" name="CasellaDiTesto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703" y="1815513"/>
                <a:ext cx="1949792" cy="347339"/>
              </a:xfrm>
              <a:prstGeom prst="rect">
                <a:avLst/>
              </a:prstGeom>
              <a:blipFill rotWithShape="0">
                <a:blip r:embed="rId2"/>
                <a:stretch>
                  <a:fillRect t="-6897" b="-20690"/>
                </a:stretch>
              </a:blipFill>
              <a:ln w="3175"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CasellaDiTesto 120"/>
          <p:cNvSpPr txBox="1"/>
          <p:nvPr/>
        </p:nvSpPr>
        <p:spPr>
          <a:xfrm>
            <a:off x="2038375" y="2181862"/>
            <a:ext cx="1949792" cy="308090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Multiscale LBP</a:t>
            </a:r>
          </a:p>
          <a:p>
            <a:pPr algn="ctr"/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(Pietikäinen &amp; Mäenpää)</a:t>
            </a:r>
          </a:p>
        </p:txBody>
      </p:sp>
      <p:sp>
        <p:nvSpPr>
          <p:cNvPr id="122" name="CasellaDiTesto 121"/>
          <p:cNvSpPr txBox="1"/>
          <p:nvPr/>
        </p:nvSpPr>
        <p:spPr>
          <a:xfrm>
            <a:off x="4610409" y="3326101"/>
            <a:ext cx="1443961" cy="293420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90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Face </a:t>
            </a:r>
            <a:r>
              <a:rPr lang="it-IT" sz="90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Detection</a:t>
            </a:r>
            <a:r>
              <a:rPr lang="it-IT" sz="90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with ELBP</a:t>
            </a:r>
          </a:p>
          <a:p>
            <a:pPr algn="ctr"/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Liao &amp; Chung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cxnSp>
        <p:nvCxnSpPr>
          <p:cNvPr id="123" name="Connettore 2 122"/>
          <p:cNvCxnSpPr/>
          <p:nvPr/>
        </p:nvCxnSpPr>
        <p:spPr>
          <a:xfrm>
            <a:off x="5989655" y="1245020"/>
            <a:ext cx="0" cy="2081082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2 123"/>
          <p:cNvCxnSpPr/>
          <p:nvPr/>
        </p:nvCxnSpPr>
        <p:spPr>
          <a:xfrm>
            <a:off x="5668071" y="1260281"/>
            <a:ext cx="0" cy="465400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/>
          <p:cNvCxnSpPr/>
          <p:nvPr/>
        </p:nvCxnSpPr>
        <p:spPr>
          <a:xfrm>
            <a:off x="6377123" y="1262725"/>
            <a:ext cx="1" cy="826020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/>
          <p:cNvCxnSpPr/>
          <p:nvPr/>
        </p:nvCxnSpPr>
        <p:spPr>
          <a:xfrm>
            <a:off x="6223953" y="1262725"/>
            <a:ext cx="0" cy="1332484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/>
          <p:nvPr/>
        </p:nvCxnSpPr>
        <p:spPr>
          <a:xfrm>
            <a:off x="6747396" y="1261547"/>
            <a:ext cx="0" cy="1670923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CasellaDiTesto 128"/>
          <p:cNvSpPr txBox="1"/>
          <p:nvPr/>
        </p:nvSpPr>
        <p:spPr>
          <a:xfrm>
            <a:off x="7674201" y="2880106"/>
            <a:ext cx="839904" cy="462135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Haar-LBP histograms</a:t>
            </a:r>
          </a:p>
          <a:p>
            <a:pPr algn="ctr"/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Tang et al.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cxnSp>
        <p:nvCxnSpPr>
          <p:cNvPr id="130" name="Connettore 2 129"/>
          <p:cNvCxnSpPr/>
          <p:nvPr/>
        </p:nvCxnSpPr>
        <p:spPr>
          <a:xfrm>
            <a:off x="8018331" y="1260281"/>
            <a:ext cx="0" cy="1619825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CasellaDiTesto 130"/>
          <p:cNvSpPr txBox="1"/>
          <p:nvPr/>
        </p:nvSpPr>
        <p:spPr>
          <a:xfrm>
            <a:off x="6082569" y="3427154"/>
            <a:ext cx="2402962" cy="161583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Gabor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-LBP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Tang &amp; 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Triggs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cxnSp>
        <p:nvCxnSpPr>
          <p:cNvPr id="132" name="Connettore 2 131"/>
          <p:cNvCxnSpPr/>
          <p:nvPr/>
        </p:nvCxnSpPr>
        <p:spPr>
          <a:xfrm>
            <a:off x="6121851" y="1258597"/>
            <a:ext cx="0" cy="2150158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CasellaDiTesto 132"/>
          <p:cNvSpPr txBox="1"/>
          <p:nvPr/>
        </p:nvSpPr>
        <p:spPr>
          <a:xfrm>
            <a:off x="5551476" y="2166787"/>
            <a:ext cx="1289356" cy="323165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CS-LBP</a:t>
            </a:r>
          </a:p>
          <a:p>
            <a:pPr algn="ctr"/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(Heikkilä &amp; Pietikäinen)</a:t>
            </a:r>
          </a:p>
        </p:txBody>
      </p:sp>
      <p:sp>
        <p:nvSpPr>
          <p:cNvPr id="134" name="CasellaDiTesto 133"/>
          <p:cNvSpPr txBox="1"/>
          <p:nvPr/>
        </p:nvSpPr>
        <p:spPr>
          <a:xfrm>
            <a:off x="5033818" y="1719515"/>
            <a:ext cx="1461883" cy="462135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Soft histograms for LBP</a:t>
            </a:r>
          </a:p>
          <a:p>
            <a:pPr algn="ctr"/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(Ahonen &amp; Pietikäinen)</a:t>
            </a:r>
          </a:p>
        </p:txBody>
      </p:sp>
      <p:sp>
        <p:nvSpPr>
          <p:cNvPr id="135" name="CasellaDiTesto 134"/>
          <p:cNvSpPr txBox="1"/>
          <p:nvPr/>
        </p:nvSpPr>
        <p:spPr>
          <a:xfrm>
            <a:off x="6045229" y="2595209"/>
            <a:ext cx="1354442" cy="462135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Boosting with MB-LBP</a:t>
            </a:r>
          </a:p>
          <a:p>
            <a:pPr algn="ctr"/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Liao et al.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cxnSp>
        <p:nvCxnSpPr>
          <p:cNvPr id="136" name="Connettore 2 135"/>
          <p:cNvCxnSpPr/>
          <p:nvPr/>
        </p:nvCxnSpPr>
        <p:spPr>
          <a:xfrm>
            <a:off x="8460617" y="1258597"/>
            <a:ext cx="0" cy="556917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sellaDiTesto 136"/>
          <p:cNvSpPr txBox="1"/>
          <p:nvPr/>
        </p:nvSpPr>
        <p:spPr>
          <a:xfrm>
            <a:off x="1884477" y="4532413"/>
            <a:ext cx="3783593" cy="161583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Classifing mammograms using texture informations 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Oliver &amp; Lladò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sp>
        <p:nvSpPr>
          <p:cNvPr id="138" name="CasellaDiTesto 137"/>
          <p:cNvSpPr txBox="1"/>
          <p:nvPr/>
        </p:nvSpPr>
        <p:spPr>
          <a:xfrm>
            <a:off x="1884477" y="4824175"/>
            <a:ext cx="3934519" cy="161583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Dealing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with mass false positive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reduction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Oliver &amp; 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Lladò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sp>
        <p:nvSpPr>
          <p:cNvPr id="139" name="CasellaDiTesto 138"/>
          <p:cNvSpPr txBox="1"/>
          <p:nvPr/>
        </p:nvSpPr>
        <p:spPr>
          <a:xfrm>
            <a:off x="5800622" y="4572834"/>
            <a:ext cx="2957809" cy="161583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Mass false positive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reduction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with LBP 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Oliver &amp; 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Lladò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sp>
        <p:nvSpPr>
          <p:cNvPr id="140" name="CasellaDiTesto 139"/>
          <p:cNvSpPr txBox="1"/>
          <p:nvPr/>
        </p:nvSpPr>
        <p:spPr>
          <a:xfrm>
            <a:off x="6112887" y="4824174"/>
            <a:ext cx="2350607" cy="291763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36000" tIns="0" rIns="36000" bIns="0" rtlCol="0">
            <a:no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A textural approach for FPR reduction in mammography 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Oliver &amp; Lladò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sp>
        <p:nvSpPr>
          <p:cNvPr id="141" name="CasellaDiTesto 140"/>
          <p:cNvSpPr txBox="1"/>
          <p:nvPr/>
        </p:nvSpPr>
        <p:spPr>
          <a:xfrm>
            <a:off x="6687289" y="4110699"/>
            <a:ext cx="1871644" cy="462135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LBP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variants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for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medical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image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analysis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Nanni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&amp; 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Lumini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cxnSp>
        <p:nvCxnSpPr>
          <p:cNvPr id="142" name="Connettore 2 141"/>
          <p:cNvCxnSpPr/>
          <p:nvPr/>
        </p:nvCxnSpPr>
        <p:spPr>
          <a:xfrm flipH="1">
            <a:off x="7586028" y="1345855"/>
            <a:ext cx="1" cy="2764844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asellaDiTesto 142"/>
          <p:cNvSpPr txBox="1"/>
          <p:nvPr/>
        </p:nvSpPr>
        <p:spPr>
          <a:xfrm>
            <a:off x="1884477" y="4097530"/>
            <a:ext cx="4756102" cy="161583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Efficient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Iris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Spoof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Detection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with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boosted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LBP  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He, Sun, Tang, Wei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sp>
        <p:nvSpPr>
          <p:cNvPr id="144" name="CasellaDiTesto 143"/>
          <p:cNvSpPr txBox="1"/>
          <p:nvPr/>
        </p:nvSpPr>
        <p:spPr>
          <a:xfrm>
            <a:off x="1128060" y="3386138"/>
            <a:ext cx="3318119" cy="154046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Boosting LBP-based Face Recognition 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(Zhang et al.)</a:t>
            </a:r>
          </a:p>
        </p:txBody>
      </p:sp>
      <p:cxnSp>
        <p:nvCxnSpPr>
          <p:cNvPr id="145" name="Connettore 2 144"/>
          <p:cNvCxnSpPr/>
          <p:nvPr/>
        </p:nvCxnSpPr>
        <p:spPr>
          <a:xfrm flipH="1">
            <a:off x="4368232" y="1252927"/>
            <a:ext cx="2" cy="2133211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asellaDiTesto 145"/>
          <p:cNvSpPr txBox="1"/>
          <p:nvPr/>
        </p:nvSpPr>
        <p:spPr>
          <a:xfrm>
            <a:off x="7074296" y="2178797"/>
            <a:ext cx="1520497" cy="308090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Pyramid LBP</a:t>
            </a:r>
          </a:p>
          <a:p>
            <a:pPr algn="ctr"/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Qian &amp; al.</a:t>
            </a:r>
            <a:r>
              <a:rPr lang="it-IT" sz="1050" i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cxnSp>
        <p:nvCxnSpPr>
          <p:cNvPr id="147" name="Connettore 2 146"/>
          <p:cNvCxnSpPr/>
          <p:nvPr/>
        </p:nvCxnSpPr>
        <p:spPr>
          <a:xfrm>
            <a:off x="8518994" y="1262725"/>
            <a:ext cx="0" cy="916073"/>
          </a:xfrm>
          <a:prstGeom prst="straightConnector1">
            <a:avLst/>
          </a:prstGeom>
          <a:ln w="31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CasellaDiTesto 147"/>
          <p:cNvSpPr txBox="1"/>
          <p:nvPr/>
        </p:nvSpPr>
        <p:spPr>
          <a:xfrm>
            <a:off x="6827953" y="1823487"/>
            <a:ext cx="1722015" cy="323165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Combining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different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LBP</a:t>
            </a:r>
          </a:p>
          <a:p>
            <a:pPr algn="ctr"/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Nanni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&amp; 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Lumini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  <p:sp>
        <p:nvSpPr>
          <p:cNvPr id="127" name="CasellaDiTesto 126"/>
          <p:cNvSpPr txBox="1"/>
          <p:nvPr/>
        </p:nvSpPr>
        <p:spPr>
          <a:xfrm>
            <a:off x="6196153" y="2924007"/>
            <a:ext cx="1389874" cy="484748"/>
          </a:xfrm>
          <a:prstGeom prst="rect">
            <a:avLst/>
          </a:prstGeom>
          <a:solidFill>
            <a:srgbClr val="E1EDF7"/>
          </a:solidFill>
          <a:ln w="3175">
            <a:solidFill>
              <a:schemeClr val="tx1"/>
            </a:solidFill>
            <a:prstDash val="sysDot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Boosting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LBP-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histogram</a:t>
            </a:r>
            <a:r>
              <a:rPr lang="it-IT" sz="105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 </a:t>
            </a:r>
            <a:r>
              <a:rPr lang="it-IT" sz="105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bins</a:t>
            </a:r>
            <a:endParaRPr lang="it-IT" sz="1050" b="1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ourier New" pitchFamily="49" charset="0"/>
            </a:endParaRPr>
          </a:p>
          <a:p>
            <a:pPr algn="ctr"/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(</a:t>
            </a:r>
            <a:r>
              <a:rPr lang="en-US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Shan &amp; </a:t>
            </a:r>
            <a:r>
              <a:rPr lang="en-US" sz="1050" i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Gritti</a:t>
            </a:r>
            <a:r>
              <a:rPr lang="it-IT" sz="1050" i="1" dirty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ourier New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3522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be a pixel in a </a:t>
                </a:r>
                <a:r>
                  <a:rPr lang="it-IT" i="1" dirty="0" err="1"/>
                  <a:t>grayscale</a:t>
                </a:r>
                <a:r>
                  <a:rPr lang="it-IT" dirty="0"/>
                  <a:t> image,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it-IT" dirty="0"/>
                  <a:t> its neighbors sampled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it-IT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it-IT" i="1" dirty="0"/>
                  <a:t>bilinear </a:t>
                </a:r>
                <a:r>
                  <a:rPr lang="it-IT" i="1" dirty="0" err="1"/>
                  <a:t>interpolation</a:t>
                </a:r>
                <a:r>
                  <a:rPr lang="it-IT" i="1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used</a:t>
                </a:r>
                <a:r>
                  <a:rPr lang="it-IT" dirty="0"/>
                  <a:t> for the </a:t>
                </a:r>
                <a:r>
                  <a:rPr lang="it-IT" dirty="0" err="1"/>
                  <a:t>points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do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fall</a:t>
                </a:r>
                <a:r>
                  <a:rPr lang="it-IT" dirty="0"/>
                  <a:t> </a:t>
                </a:r>
                <a:r>
                  <a:rPr lang="it-IT" dirty="0" err="1"/>
                  <a:t>exactly</a:t>
                </a:r>
                <a:r>
                  <a:rPr lang="it-IT" dirty="0"/>
                  <a:t> on the pixel centers</a:t>
                </a:r>
              </a:p>
              <a:p>
                <a:r>
                  <a:rPr lang="it-IT" dirty="0"/>
                  <a:t>a </a:t>
                </a:r>
                <a:r>
                  <a:rPr lang="it-IT" i="1" dirty="0" err="1"/>
                  <a:t>mathematical</a:t>
                </a:r>
                <a:r>
                  <a:rPr lang="it-IT" i="1" dirty="0"/>
                  <a:t> </a:t>
                </a:r>
                <a:r>
                  <a:rPr lang="it-IT" i="1" dirty="0" err="1"/>
                  <a:t>definition</a:t>
                </a:r>
                <a:r>
                  <a:rPr lang="it-IT" i="1" dirty="0"/>
                  <a:t> </a:t>
                </a:r>
                <a:r>
                  <a:rPr lang="it-IT" dirty="0"/>
                  <a:t>of the </a:t>
                </a:r>
                <a:r>
                  <a:rPr lang="it-IT" b="1" dirty="0" err="1"/>
                  <a:t>local</a:t>
                </a:r>
                <a:r>
                  <a:rPr lang="it-IT" b="1" dirty="0"/>
                  <a:t> </a:t>
                </a:r>
                <a:r>
                  <a:rPr lang="it-IT" b="1" dirty="0" err="1"/>
                  <a:t>texture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centered</a:t>
                </a:r>
                <a:r>
                  <a:rPr lang="it-IT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/>
                  <a:t> is the joint </a:t>
                </a:r>
                <a:r>
                  <a:rPr lang="it-IT" dirty="0" err="1"/>
                  <a:t>p.d.f</a:t>
                </a:r>
                <a:r>
                  <a:rPr lang="it-IT" dirty="0"/>
                  <a:t>. of the </a:t>
                </a:r>
                <a:r>
                  <a:rPr lang="it-IT" dirty="0" err="1"/>
                  <a:t>abovementioned</a:t>
                </a:r>
                <a:r>
                  <a:rPr lang="it-IT" dirty="0"/>
                  <a:t> </a:t>
                </a:r>
                <a:r>
                  <a:rPr lang="it-IT" dirty="0" err="1"/>
                  <a:t>neighbors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definition of local texture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6460" y="3309029"/>
            <a:ext cx="5731081" cy="1999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2662924" y="2783890"/>
                <a:ext cx="3762761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)≝</m:t>
                      </m:r>
                      <m:r>
                        <a:rPr lang="it-IT" sz="2000" b="0" i="1" smtClean="0">
                          <a:latin typeface="Cambria Math"/>
                        </a:rPr>
                        <m:t>𝑡</m:t>
                      </m:r>
                      <m:r>
                        <a:rPr lang="it-IT" sz="20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924" y="2783890"/>
                <a:ext cx="3762761" cy="413511"/>
              </a:xfrm>
              <a:prstGeom prst="rect">
                <a:avLst/>
              </a:prstGeom>
              <a:blipFill rotWithShape="0"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5335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dirty="0">
                    <a:cs typeface="Arial" pitchFamily="34" charset="0"/>
                  </a:rPr>
                  <a:t>we can </a:t>
                </a:r>
                <a:r>
                  <a:rPr lang="it-IT" dirty="0" err="1">
                    <a:cs typeface="Arial" pitchFamily="34" charset="0"/>
                  </a:rPr>
                  <a:t>subtract</a:t>
                </a:r>
                <a:r>
                  <a:rPr lang="it-IT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>
                    <a:cs typeface="Arial" pitchFamily="34" charset="0"/>
                  </a:rPr>
                  <a:t> from </a:t>
                </a:r>
                <a:r>
                  <a:rPr lang="it-IT" dirty="0" err="1">
                    <a:cs typeface="Arial" pitchFamily="34" charset="0"/>
                  </a:rPr>
                  <a:t>its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neighbors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without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causing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any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loss</a:t>
                </a:r>
                <a:r>
                  <a:rPr lang="it-IT" dirty="0">
                    <a:cs typeface="Arial" pitchFamily="34" charset="0"/>
                  </a:rPr>
                  <a:t> of information:</a:t>
                </a:r>
              </a:p>
              <a:p>
                <a:endParaRPr lang="en-US" dirty="0"/>
              </a:p>
              <a:p>
                <a:endParaRPr lang="en-US" dirty="0">
                  <a:cs typeface="Arial" pitchFamily="34" charset="0"/>
                </a:endParaRPr>
              </a:p>
              <a:p>
                <a:r>
                  <a:rPr lang="it-IT" dirty="0" err="1">
                    <a:cs typeface="Arial" pitchFamily="34" charset="0"/>
                  </a:rPr>
                  <a:t>we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now</a:t>
                </a:r>
                <a:r>
                  <a:rPr lang="it-IT" dirty="0">
                    <a:cs typeface="Arial" pitchFamily="34" charset="0"/>
                  </a:rPr>
                  <a:t> assume </a:t>
                </a:r>
                <a:r>
                  <a:rPr lang="it-IT" dirty="0" err="1">
                    <a:cs typeface="Arial" pitchFamily="34" charset="0"/>
                  </a:rPr>
                  <a:t>that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en-US" dirty="0">
                    <a:cs typeface="Arial" pitchFamily="34" charset="0"/>
                  </a:rPr>
                  <a:t>the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differences</a:t>
                </a:r>
                <a:r>
                  <a:rPr lang="it-IT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>
                    <a:cs typeface="Arial" pitchFamily="34" charset="0"/>
                  </a:rPr>
                  <a:t> are </a:t>
                </a:r>
                <a:r>
                  <a:rPr lang="it-IT" dirty="0" err="1">
                    <a:cs typeface="Arial" pitchFamily="34" charset="0"/>
                  </a:rPr>
                  <a:t>independent</a:t>
                </a:r>
                <a:r>
                  <a:rPr lang="it-IT" dirty="0">
                    <a:cs typeface="Arial" pitchFamily="34" charset="0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>
                    <a:cs typeface="Arial" pitchFamily="34" charset="0"/>
                  </a:rPr>
                  <a:t> </a:t>
                </a:r>
              </a:p>
              <a:p>
                <a:pPr lvl="1"/>
                <a:r>
                  <a:rPr lang="it-IT" dirty="0" err="1">
                    <a:cs typeface="Arial" pitchFamily="34" charset="0"/>
                  </a:rPr>
                  <a:t>this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does</a:t>
                </a:r>
                <a:r>
                  <a:rPr lang="it-IT" dirty="0">
                    <a:cs typeface="Arial" pitchFamily="34" charset="0"/>
                  </a:rPr>
                  <a:t> cause a small (</a:t>
                </a:r>
                <a:r>
                  <a:rPr lang="it-IT" dirty="0" err="1">
                    <a:cs typeface="Arial" pitchFamily="34" charset="0"/>
                  </a:rPr>
                  <a:t>but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negligible</a:t>
                </a:r>
                <a:r>
                  <a:rPr lang="it-IT" dirty="0">
                    <a:cs typeface="Arial" pitchFamily="34" charset="0"/>
                  </a:rPr>
                  <a:t>) </a:t>
                </a:r>
                <a:r>
                  <a:rPr lang="it-IT" dirty="0" err="1">
                    <a:cs typeface="Arial" pitchFamily="34" charset="0"/>
                  </a:rPr>
                  <a:t>loss</a:t>
                </a:r>
                <a:r>
                  <a:rPr lang="it-IT" dirty="0">
                    <a:cs typeface="Arial" pitchFamily="34" charset="0"/>
                  </a:rPr>
                  <a:t> of information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it-IT" i="1">
                        <a:latin typeface="Cambria Math"/>
                      </a:rPr>
                      <m:t>𝑡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it-IT" i="1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en-US" dirty="0">
                    <a:cs typeface="Arial" pitchFamily="34" charset="0"/>
                  </a:rPr>
                  <a:t>depends</a:t>
                </a:r>
                <a:r>
                  <a:rPr lang="it-IT" dirty="0">
                    <a:cs typeface="Arial" pitchFamily="34" charset="0"/>
                  </a:rPr>
                  <a:t> on the </a:t>
                </a:r>
                <a:r>
                  <a:rPr lang="it-IT" b="1" dirty="0">
                    <a:cs typeface="Arial" pitchFamily="34" charset="0"/>
                  </a:rPr>
                  <a:t>image </a:t>
                </a:r>
                <a:r>
                  <a:rPr lang="it-IT" b="1" dirty="0" err="1">
                    <a:cs typeface="Arial" pitchFamily="34" charset="0"/>
                  </a:rPr>
                  <a:t>brightness</a:t>
                </a:r>
                <a:r>
                  <a:rPr lang="it-IT" dirty="0">
                    <a:cs typeface="Arial" pitchFamily="34" charset="0"/>
                  </a:rPr>
                  <a:t>, </a:t>
                </a:r>
                <a:r>
                  <a:rPr lang="it-IT" dirty="0" err="1">
                    <a:cs typeface="Arial" pitchFamily="34" charset="0"/>
                  </a:rPr>
                  <a:t>but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tells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nothing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about</a:t>
                </a:r>
                <a:r>
                  <a:rPr lang="it-IT" dirty="0">
                    <a:cs typeface="Arial" pitchFamily="34" charset="0"/>
                  </a:rPr>
                  <a:t> the </a:t>
                </a:r>
                <a:r>
                  <a:rPr lang="it-IT" b="1" dirty="0" err="1">
                    <a:cs typeface="Arial" pitchFamily="34" charset="0"/>
                  </a:rPr>
                  <a:t>local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texture</a:t>
                </a:r>
                <a:endParaRPr lang="it-IT" b="1" dirty="0">
                  <a:cs typeface="Arial" pitchFamily="34" charset="0"/>
                </a:endParaRPr>
              </a:p>
              <a:p>
                <a:pPr lvl="1"/>
                <a:r>
                  <a:rPr lang="it-IT" dirty="0" err="1">
                    <a:cs typeface="Arial" pitchFamily="34" charset="0"/>
                  </a:rPr>
                  <a:t>most</a:t>
                </a:r>
                <a:r>
                  <a:rPr lang="it-IT" dirty="0">
                    <a:cs typeface="Arial" pitchFamily="34" charset="0"/>
                  </a:rPr>
                  <a:t> of the information </a:t>
                </a:r>
                <a:r>
                  <a:rPr lang="it-IT" dirty="0" err="1">
                    <a:cs typeface="Arial" pitchFamily="34" charset="0"/>
                  </a:rPr>
                  <a:t>is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encoded</a:t>
                </a:r>
                <a:r>
                  <a:rPr lang="it-IT" dirty="0">
                    <a:cs typeface="Arial" pitchFamily="34" charset="0"/>
                  </a:rPr>
                  <a:t> in the </a:t>
                </a:r>
                <a:r>
                  <a:rPr lang="it-IT" b="1" dirty="0">
                    <a:cs typeface="Arial" pitchFamily="34" charset="0"/>
                  </a:rPr>
                  <a:t>(</a:t>
                </a:r>
                <a:r>
                  <a:rPr lang="it-IT" b="1" dirty="0" err="1">
                    <a:cs typeface="Arial" pitchFamily="34" charset="0"/>
                  </a:rPr>
                  <a:t>contrast</a:t>
                </a:r>
                <a:r>
                  <a:rPr lang="it-IT" b="1" dirty="0">
                    <a:cs typeface="Arial" pitchFamily="34" charset="0"/>
                  </a:rPr>
                  <a:t>) </a:t>
                </a:r>
                <a:r>
                  <a:rPr lang="it-IT" b="1" dirty="0" err="1">
                    <a:cs typeface="Arial" pitchFamily="34" charset="0"/>
                  </a:rPr>
                  <a:t>differences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dirty="0">
                    <a:cs typeface="Arial" pitchFamily="34" charset="0"/>
                  </a:rPr>
                  <a:t>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olo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Local texture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/>
                  <a:t> local contrast differences</a:t>
                </a:r>
              </a:p>
            </p:txBody>
          </p:sp>
        </mc:Choice>
        <mc:Fallback xmlns="">
          <p:sp>
            <p:nvSpPr>
              <p:cNvPr id="3" name="Titol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6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910058" y="1360809"/>
                <a:ext cx="5323893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𝑃</m:t>
                          </m:r>
                          <m:r>
                            <a:rPr lang="it-IT" sz="2000" i="1">
                              <a:latin typeface="Cambria Math"/>
                            </a:rPr>
                            <m:t>,</m:t>
                          </m:r>
                          <m:r>
                            <a:rPr lang="it-IT" sz="2000" i="1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it-IT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i="1">
                          <a:latin typeface="Cambria Math"/>
                        </a:rPr>
                        <m:t>)=</m:t>
                      </m:r>
                      <m:r>
                        <a:rPr lang="it-IT" sz="2000" i="1">
                          <a:latin typeface="Cambria Math"/>
                        </a:rPr>
                        <m:t>𝑡</m:t>
                      </m:r>
                      <m:r>
                        <a:rPr lang="it-IT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058" y="1360809"/>
                <a:ext cx="5323893" cy="413511"/>
              </a:xfrm>
              <a:prstGeom prst="rect">
                <a:avLst/>
              </a:prstGeom>
              <a:blipFill rotWithShape="0">
                <a:blip r:embed="rId4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799414" y="2964944"/>
                <a:ext cx="5545172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𝑃</m:t>
                          </m:r>
                          <m:r>
                            <a:rPr lang="it-IT" sz="2000" i="1">
                              <a:latin typeface="Cambria Math"/>
                            </a:rPr>
                            <m:t>,</m:t>
                          </m:r>
                          <m:r>
                            <a:rPr lang="it-IT" sz="2000" i="1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it-IT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i="1">
                          <a:latin typeface="Cambria Math"/>
                        </a:rPr>
                        <m:t>)</m:t>
                      </m:r>
                      <m:r>
                        <a:rPr lang="it-IT" sz="20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it-IT" sz="2000" b="0" i="1" smtClean="0">
                          <a:latin typeface="Cambria Math"/>
                        </a:rPr>
                        <m:t>𝑡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/>
                        </a:rPr>
                        <m:t>𝑡</m:t>
                      </m:r>
                      <m:r>
                        <a:rPr lang="it-IT" sz="20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414" y="2964944"/>
                <a:ext cx="5545172" cy="413511"/>
              </a:xfrm>
              <a:prstGeom prst="rect">
                <a:avLst/>
              </a:prstGeom>
              <a:blipFill rotWithShape="0">
                <a:blip r:embed="rId5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2089238" y="4599433"/>
                <a:ext cx="4965525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>
                              <a:latin typeface="Cambria Math"/>
                            </a:rPr>
                            <m:t>𝑃</m:t>
                          </m:r>
                          <m:r>
                            <a:rPr lang="it-IT" sz="2000" b="0" i="1">
                              <a:latin typeface="Cambria Math"/>
                            </a:rPr>
                            <m:t>,</m:t>
                          </m:r>
                          <m:r>
                            <a:rPr lang="it-IT" sz="2000" b="0" i="1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it-IT" sz="2000" b="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>
                          <a:latin typeface="Cambria Math"/>
                        </a:rPr>
                        <m:t>)</m:t>
                      </m:r>
                      <m:r>
                        <a:rPr lang="it-IT" sz="20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it-IT" sz="2000" b="0" i="1" smtClean="0">
                          <a:latin typeface="Cambria Math"/>
                        </a:rPr>
                        <m:t>𝑡</m:t>
                      </m:r>
                      <m:r>
                        <a:rPr lang="it-IT" sz="20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38" y="4599433"/>
                <a:ext cx="4965525" cy="413511"/>
              </a:xfrm>
              <a:prstGeom prst="rect">
                <a:avLst/>
              </a:prstGeom>
              <a:blipFill rotWithShape="0">
                <a:blip r:embed="rId6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024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dirty="0">
                    <a:cs typeface="Arial" pitchFamily="34" charset="0"/>
                  </a:rPr>
                  <a:t>in </a:t>
                </a:r>
                <a:r>
                  <a:rPr lang="it-IT" dirty="0" err="1">
                    <a:cs typeface="Arial" pitchFamily="34" charset="0"/>
                  </a:rPr>
                  <a:t>order</a:t>
                </a:r>
                <a:r>
                  <a:rPr lang="it-IT" dirty="0">
                    <a:cs typeface="Arial" pitchFamily="34" charset="0"/>
                  </a:rPr>
                  <a:t> to </a:t>
                </a:r>
                <a:r>
                  <a:rPr lang="it-IT" dirty="0" err="1">
                    <a:cs typeface="Arial" pitchFamily="34" charset="0"/>
                  </a:rPr>
                  <a:t>remove</a:t>
                </a:r>
                <a:r>
                  <a:rPr lang="it-IT" dirty="0">
                    <a:cs typeface="Arial" pitchFamily="34" charset="0"/>
                  </a:rPr>
                  <a:t> the </a:t>
                </a:r>
                <a:r>
                  <a:rPr lang="it-IT" dirty="0" err="1">
                    <a:cs typeface="Arial" pitchFamily="34" charset="0"/>
                  </a:rPr>
                  <a:t>dependency</a:t>
                </a:r>
                <a:r>
                  <a:rPr lang="it-IT" dirty="0">
                    <a:cs typeface="Arial" pitchFamily="34" charset="0"/>
                  </a:rPr>
                  <a:t> from the </a:t>
                </a:r>
                <a:r>
                  <a:rPr lang="it-IT" dirty="0" err="1">
                    <a:cs typeface="Arial" pitchFamily="34" charset="0"/>
                  </a:rPr>
                  <a:t>grayscale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used</a:t>
                </a:r>
                <a:r>
                  <a:rPr lang="it-IT" dirty="0">
                    <a:cs typeface="Arial" pitchFamily="34" charset="0"/>
                  </a:rPr>
                  <a:t> (8 bits, 16 bits, etc.), </a:t>
                </a:r>
                <a:r>
                  <a:rPr lang="it-IT" dirty="0" err="1">
                    <a:cs typeface="Arial" pitchFamily="34" charset="0"/>
                  </a:rPr>
                  <a:t>we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consider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only</a:t>
                </a:r>
                <a:r>
                  <a:rPr lang="it-IT" dirty="0">
                    <a:cs typeface="Arial" pitchFamily="34" charset="0"/>
                  </a:rPr>
                  <a:t> the </a:t>
                </a:r>
                <a:r>
                  <a:rPr lang="it-IT" b="1" i="1" dirty="0" err="1">
                    <a:cs typeface="Arial" pitchFamily="34" charset="0"/>
                  </a:rPr>
                  <a:t>signs</a:t>
                </a:r>
                <a:r>
                  <a:rPr lang="it-IT" dirty="0">
                    <a:cs typeface="Arial" pitchFamily="34" charset="0"/>
                  </a:rPr>
                  <a:t> of the </a:t>
                </a:r>
                <a:r>
                  <a:rPr lang="it-IT" dirty="0" err="1">
                    <a:cs typeface="Arial" pitchFamily="34" charset="0"/>
                  </a:rPr>
                  <a:t>contrast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differences</a:t>
                </a:r>
                <a:r>
                  <a:rPr lang="it-IT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it-IT" dirty="0" err="1">
                    <a:cs typeface="Arial" pitchFamily="34" charset="0"/>
                  </a:rPr>
                  <a:t>how</a:t>
                </a:r>
                <a:r>
                  <a:rPr lang="it-IT" dirty="0">
                    <a:cs typeface="Arial" pitchFamily="34" charset="0"/>
                  </a:rPr>
                  <a:t> to </a:t>
                </a:r>
                <a:r>
                  <a:rPr lang="it-IT" dirty="0" err="1">
                    <a:cs typeface="Arial" pitchFamily="34" charset="0"/>
                  </a:rPr>
                  <a:t>get</a:t>
                </a:r>
                <a:r>
                  <a:rPr lang="it-IT" dirty="0">
                    <a:cs typeface="Arial" pitchFamily="34" charset="0"/>
                  </a:rPr>
                  <a:t> a </a:t>
                </a:r>
                <a:r>
                  <a:rPr lang="it-IT" dirty="0" err="1">
                    <a:cs typeface="Arial" pitchFamily="34" charset="0"/>
                  </a:rPr>
                  <a:t>meaningful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b="1" i="1" dirty="0" err="1">
                    <a:cs typeface="Arial" pitchFamily="34" charset="0"/>
                  </a:rPr>
                  <a:t>number</a:t>
                </a:r>
                <a:r>
                  <a:rPr lang="it-IT" dirty="0">
                    <a:cs typeface="Arial" pitchFamily="34" charset="0"/>
                  </a:rPr>
                  <a:t> from </a:t>
                </a:r>
                <a:r>
                  <a:rPr lang="it-IT" dirty="0" err="1">
                    <a:cs typeface="Arial" pitchFamily="34" charset="0"/>
                  </a:rPr>
                  <a:t>these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signs</a:t>
                </a:r>
                <a:r>
                  <a:rPr lang="it-IT" dirty="0">
                    <a:cs typeface="Arial" pitchFamily="34" charset="0"/>
                  </a:rPr>
                  <a:t>?</a:t>
                </a:r>
              </a:p>
              <a:p>
                <a:pPr lvl="1"/>
                <a:r>
                  <a:rPr lang="it-IT" dirty="0" err="1">
                    <a:cs typeface="Arial" pitchFamily="34" charset="0"/>
                  </a:rPr>
                  <a:t>signs</a:t>
                </a:r>
                <a:r>
                  <a:rPr lang="it-IT" dirty="0">
                    <a:cs typeface="Arial" pitchFamily="34" charset="0"/>
                  </a:rPr>
                  <a:t> can be </a:t>
                </a:r>
                <a:r>
                  <a:rPr lang="it-IT" dirty="0" err="1">
                    <a:cs typeface="Arial" pitchFamily="34" charset="0"/>
                  </a:rPr>
                  <a:t>regarded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as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binary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digits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dirty="0">
                    <a:cs typeface="Arial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1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 for positive,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 for negative)</a:t>
                </a:r>
              </a:p>
              <a:p>
                <a:pPr lvl="1"/>
                <a:r>
                  <a:rPr lang="it-IT" b="1" dirty="0" err="1">
                    <a:cs typeface="Arial" pitchFamily="34" charset="0"/>
                  </a:rPr>
                  <a:t>binary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digits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dirty="0">
                    <a:cs typeface="Arial" pitchFamily="34" charset="0"/>
                  </a:rPr>
                  <a:t>can be </a:t>
                </a:r>
                <a:r>
                  <a:rPr lang="it-IT" dirty="0" err="1">
                    <a:cs typeface="Arial" pitchFamily="34" charset="0"/>
                  </a:rPr>
                  <a:t>converted</a:t>
                </a:r>
                <a:r>
                  <a:rPr lang="it-IT" dirty="0">
                    <a:cs typeface="Arial" pitchFamily="34" charset="0"/>
                  </a:rPr>
                  <a:t> to the </a:t>
                </a:r>
                <a:r>
                  <a:rPr lang="it-IT" dirty="0" err="1">
                    <a:cs typeface="Arial" pitchFamily="34" charset="0"/>
                  </a:rPr>
                  <a:t>corresponding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decimal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number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after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choosing</a:t>
                </a:r>
                <a:r>
                  <a:rPr lang="it-IT" dirty="0">
                    <a:cs typeface="Arial" pitchFamily="34" charset="0"/>
                  </a:rPr>
                  <a:t> an appropriate convention for the </a:t>
                </a:r>
                <a:r>
                  <a:rPr lang="it-IT" dirty="0" err="1">
                    <a:cs typeface="Arial" pitchFamily="34" charset="0"/>
                  </a:rPr>
                  <a:t>starting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point</a:t>
                </a:r>
                <a:r>
                  <a:rPr lang="it-IT" dirty="0">
                    <a:cs typeface="Arial" pitchFamily="34" charset="0"/>
                  </a:rPr>
                  <a:t> (e.g. the </a:t>
                </a:r>
                <a:r>
                  <a:rPr lang="it-IT" i="1" dirty="0" err="1">
                    <a:cs typeface="Arial" pitchFamily="34" charset="0"/>
                  </a:rPr>
                  <a:t>rightmost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point</a:t>
                </a:r>
                <a:r>
                  <a:rPr lang="it-IT" dirty="0">
                    <a:cs typeface="Arial" pitchFamily="34" charset="0"/>
                  </a:rPr>
                  <a:t>) and </a:t>
                </a:r>
                <a:r>
                  <a:rPr lang="it-IT" dirty="0" err="1">
                    <a:cs typeface="Arial" pitchFamily="34" charset="0"/>
                  </a:rPr>
                  <a:t>direction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used</a:t>
                </a:r>
                <a:r>
                  <a:rPr lang="it-IT" dirty="0">
                    <a:cs typeface="Arial" pitchFamily="34" charset="0"/>
                  </a:rPr>
                  <a:t> (e.g. </a:t>
                </a:r>
                <a:r>
                  <a:rPr lang="it-IT" i="1" dirty="0" err="1">
                    <a:cs typeface="Arial" pitchFamily="34" charset="0"/>
                  </a:rPr>
                  <a:t>counterclockwise</a:t>
                </a:r>
                <a:r>
                  <a:rPr lang="it-IT" dirty="0">
                    <a:cs typeface="Arial" pitchFamily="34" charset="0"/>
                  </a:rPr>
                  <a:t>)</a:t>
                </a:r>
                <a:endParaRPr lang="it-IT" b="1" dirty="0">
                  <a:cs typeface="Arial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olo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Local texture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en-US" dirty="0"/>
                  <a:t> local binary pattern (LBP)</a:t>
                </a:r>
              </a:p>
            </p:txBody>
          </p:sp>
        </mc:Choice>
        <mc:Fallback xmlns="">
          <p:sp>
            <p:nvSpPr>
              <p:cNvPr id="3" name="Titol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6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1586022" y="1658113"/>
                <a:ext cx="5971956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𝑃</m:t>
                          </m:r>
                          <m:r>
                            <a:rPr lang="it-IT" sz="2000" i="1">
                              <a:latin typeface="Cambria Math"/>
                            </a:rPr>
                            <m:t>,</m:t>
                          </m:r>
                          <m:r>
                            <a:rPr lang="it-IT" sz="2000" i="1">
                              <a:latin typeface="Cambria Math"/>
                            </a:rPr>
                            <m:t>𝑅</m:t>
                          </m:r>
                        </m:sub>
                      </m:sSub>
                      <m:r>
                        <a:rPr lang="it-IT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i="1">
                          <a:latin typeface="Cambria Math"/>
                        </a:rPr>
                        <m:t>)</m:t>
                      </m:r>
                      <m:r>
                        <a:rPr lang="it-IT" sz="2000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it-IT" sz="2000" b="0" i="1" smtClean="0">
                          <a:latin typeface="Cambria Math"/>
                        </a:rPr>
                        <m:t>𝑡</m:t>
                      </m:r>
                      <m:r>
                        <a:rPr lang="it-IT" sz="20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),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),…,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>
                              <a:latin typeface="Cambria Math"/>
                            </a:rPr>
                            <m:t>𝑔</m:t>
                          </m:r>
                        </m:e>
                        <m:sub>
                          <m:r>
                            <a:rPr lang="it-IT" sz="2000" b="0" i="1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it-IT" sz="2000" b="0" i="1" smtClean="0"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022" y="1658113"/>
                <a:ext cx="5971956" cy="413511"/>
              </a:xfrm>
              <a:prstGeom prst="rect">
                <a:avLst/>
              </a:prstGeom>
              <a:blipFill rotWithShape="0"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914968" y="4035350"/>
                <a:ext cx="3569439" cy="958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/>
                            </a:rPr>
                            <m:t>𝐿𝐵𝑃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it-IT" sz="2000" b="0" i="1" smtClean="0">
                              <a:latin typeface="Cambria Math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/>
                              <a:ea typeface="Cambria Math"/>
                            </a:rPr>
                            <m:t>𝑃</m:t>
                          </m:r>
                          <m:r>
                            <a:rPr lang="it-IT" sz="20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r>
                            <a:rPr lang="it-IT" sz="2000" b="0" i="1" smtClean="0">
                              <a:latin typeface="Cambria Math"/>
                              <a:ea typeface="Cambria Math"/>
                            </a:rPr>
                            <m:t>𝑠</m:t>
                          </m:r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68" y="4035350"/>
                <a:ext cx="3569439" cy="9580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6" t="10059" r="41013" b="20796"/>
          <a:stretch/>
        </p:blipFill>
        <p:spPr bwMode="auto">
          <a:xfrm>
            <a:off x="6066009" y="4015977"/>
            <a:ext cx="914400" cy="89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egnaposto contenuto 2"/>
          <p:cNvSpPr txBox="1">
            <a:spLocks/>
          </p:cNvSpPr>
          <p:nvPr/>
        </p:nvSpPr>
        <p:spPr>
          <a:xfrm>
            <a:off x="6169311" y="4975971"/>
            <a:ext cx="792048" cy="19236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1200" dirty="0">
                <a:latin typeface="Courier New" pitchFamily="49" charset="0"/>
                <a:cs typeface="Courier New" pitchFamily="49" charset="0"/>
              </a:rPr>
              <a:t>01100000</a:t>
            </a:r>
          </a:p>
        </p:txBody>
      </p:sp>
      <p:cxnSp>
        <p:nvCxnSpPr>
          <p:cNvPr id="8" name="Connettore 7 7"/>
          <p:cNvCxnSpPr/>
          <p:nvPr/>
        </p:nvCxnSpPr>
        <p:spPr>
          <a:xfrm rot="5400000" flipH="1">
            <a:off x="6685233" y="4014445"/>
            <a:ext cx="468000" cy="396000"/>
          </a:xfrm>
          <a:prstGeom prst="curvedConnector2">
            <a:avLst/>
          </a:prstGeom>
          <a:ln>
            <a:solidFill>
              <a:schemeClr val="tx1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ccia a destra 9"/>
          <p:cNvSpPr/>
          <p:nvPr/>
        </p:nvSpPr>
        <p:spPr>
          <a:xfrm>
            <a:off x="7419975" y="4293180"/>
            <a:ext cx="428625" cy="306530"/>
          </a:xfrm>
          <a:prstGeom prst="rightArrow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7768183" y="4331280"/>
            <a:ext cx="642392" cy="357211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1800" dirty="0">
                <a:latin typeface="Courier New" pitchFamily="49" charset="0"/>
                <a:cs typeface="Courier New" pitchFamily="49" charset="0"/>
              </a:rPr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1373545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/>
                          </a:rPr>
                          <m:t>𝑃</m:t>
                        </m:r>
                        <m:r>
                          <a:rPr lang="it-IT" i="1">
                            <a:effectLst/>
                            <a:latin typeface="Cambria Math"/>
                          </a:rPr>
                          <m:t>,</m:t>
                        </m:r>
                        <m:r>
                          <a:rPr lang="it-IT" i="1">
                            <a:effectLst/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dirty="0">
                    <a:effectLst/>
                    <a:cs typeface="Arial" pitchFamily="34" charset="0"/>
                  </a:rPr>
                  <a:t> </a:t>
                </a:r>
                <a:r>
                  <a:rPr lang="it-IT" dirty="0" err="1">
                    <a:effectLst/>
                    <a:cs typeface="Arial" pitchFamily="34" charset="0"/>
                  </a:rPr>
                  <a:t>is</a:t>
                </a:r>
                <a:r>
                  <a:rPr lang="it-IT" dirty="0">
                    <a:effectLst/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used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as</a:t>
                </a:r>
                <a:r>
                  <a:rPr lang="it-IT" dirty="0">
                    <a:cs typeface="Arial" pitchFamily="34" charset="0"/>
                  </a:rPr>
                  <a:t> a </a:t>
                </a:r>
                <a:r>
                  <a:rPr lang="it-IT" b="1" dirty="0" err="1">
                    <a:cs typeface="Arial" pitchFamily="34" charset="0"/>
                  </a:rPr>
                  <a:t>labeling</a:t>
                </a:r>
                <a:r>
                  <a:rPr lang="it-IT" b="1" dirty="0">
                    <a:cs typeface="Arial" pitchFamily="34" charset="0"/>
                  </a:rPr>
                  <a:t> operator </a:t>
                </a:r>
                <a:r>
                  <a:rPr lang="it-IT" dirty="0">
                    <a:effectLst/>
                    <a:cs typeface="Arial" pitchFamily="34" charset="0"/>
                  </a:rPr>
                  <a:t>for the </a:t>
                </a:r>
                <a:r>
                  <a:rPr lang="it-IT" dirty="0" err="1">
                    <a:effectLst/>
                    <a:cs typeface="Arial" pitchFamily="34" charset="0"/>
                  </a:rPr>
                  <a:t>pixels</a:t>
                </a:r>
                <a:r>
                  <a:rPr lang="it-IT" dirty="0">
                    <a:effectLst/>
                    <a:cs typeface="Arial" pitchFamily="34" charset="0"/>
                  </a:rPr>
                  <a:t> in the image (or a </a:t>
                </a:r>
                <a:r>
                  <a:rPr lang="it-IT" dirty="0" err="1">
                    <a:effectLst/>
                    <a:cs typeface="Arial" pitchFamily="34" charset="0"/>
                  </a:rPr>
                  <a:t>subimage</a:t>
                </a:r>
                <a:r>
                  <a:rPr lang="it-IT" dirty="0">
                    <a:effectLst/>
                    <a:cs typeface="Arial" pitchFamily="34" charset="0"/>
                  </a:rPr>
                  <a:t>)</a:t>
                </a:r>
                <a:endParaRPr lang="it-IT" dirty="0">
                  <a:cs typeface="Arial" pitchFamily="34" charset="0"/>
                </a:endParaRPr>
              </a:p>
              <a:p>
                <a:r>
                  <a:rPr lang="it-IT" dirty="0">
                    <a:cs typeface="Arial" pitchFamily="34" charset="0"/>
                  </a:rPr>
                  <a:t>a </a:t>
                </a:r>
                <a:r>
                  <a:rPr lang="it-IT" b="1" dirty="0" err="1">
                    <a:cs typeface="Arial" pitchFamily="34" charset="0"/>
                  </a:rPr>
                  <a:t>histogram</a:t>
                </a:r>
                <a:r>
                  <a:rPr lang="it-IT" b="1" dirty="0">
                    <a:cs typeface="Arial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𝐿𝐵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𝑃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occurrences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is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obtained</a:t>
                </a:r>
                <a:r>
                  <a:rPr lang="it-IT" dirty="0">
                    <a:cs typeface="Arial" pitchFamily="34" charset="0"/>
                  </a:rPr>
                  <a:t> from the </a:t>
                </a:r>
                <a:r>
                  <a:rPr lang="it-IT" dirty="0" err="1">
                    <a:cs typeface="Arial" pitchFamily="34" charset="0"/>
                  </a:rPr>
                  <a:t>labeled</a:t>
                </a:r>
                <a:r>
                  <a:rPr lang="it-IT" dirty="0">
                    <a:cs typeface="Arial" pitchFamily="34" charset="0"/>
                  </a:rPr>
                  <a:t> image</a:t>
                </a:r>
              </a:p>
              <a:p>
                <a:pPr lvl="1"/>
                <a:r>
                  <a:rPr lang="it-IT" dirty="0" err="1">
                    <a:cs typeface="Arial" pitchFamily="34" charset="0"/>
                  </a:rPr>
                  <a:t>this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is</a:t>
                </a:r>
                <a:r>
                  <a:rPr lang="it-IT" dirty="0">
                    <a:cs typeface="Arial" pitchFamily="34" charset="0"/>
                  </a:rPr>
                  <a:t> the </a:t>
                </a:r>
                <a:r>
                  <a:rPr lang="it-IT" b="1" dirty="0" err="1">
                    <a:cs typeface="Arial" pitchFamily="34" charset="0"/>
                  </a:rPr>
                  <a:t>feature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vector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corresponding</a:t>
                </a:r>
                <a:r>
                  <a:rPr lang="it-IT" dirty="0">
                    <a:cs typeface="Arial" pitchFamily="34" charset="0"/>
                  </a:rPr>
                  <a:t> to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𝑃</m:t>
                        </m:r>
                        <m:r>
                          <a:rPr lang="it-IT" i="1">
                            <a:latin typeface="Cambria Math"/>
                          </a:rPr>
                          <m:t>,</m:t>
                        </m:r>
                        <m:r>
                          <a:rPr lang="it-IT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descriptor</a:t>
                </a:r>
                <a:r>
                  <a:rPr lang="it-IT" dirty="0">
                    <a:cs typeface="Arial" pitchFamily="34" charset="0"/>
                  </a:rPr>
                  <a:t> of the image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LBP descriptors</a:t>
            </a:r>
          </a:p>
        </p:txBody>
      </p:sp>
      <p:sp>
        <p:nvSpPr>
          <p:cNvPr id="4" name="Rettangolo 3"/>
          <p:cNvSpPr/>
          <p:nvPr/>
        </p:nvSpPr>
        <p:spPr>
          <a:xfrm>
            <a:off x="36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54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2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90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08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126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144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162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180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198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216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2348716" y="26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/>
          <p:cNvSpPr/>
          <p:nvPr/>
        </p:nvSpPr>
        <p:spPr>
          <a:xfrm>
            <a:off x="368716" y="27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54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72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90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108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/>
          <p:cNvSpPr/>
          <p:nvPr/>
        </p:nvSpPr>
        <p:spPr>
          <a:xfrm>
            <a:off x="126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/>
          <p:cNvSpPr/>
          <p:nvPr/>
        </p:nvSpPr>
        <p:spPr>
          <a:xfrm>
            <a:off x="144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/>
          <p:cNvSpPr/>
          <p:nvPr/>
        </p:nvSpPr>
        <p:spPr>
          <a:xfrm>
            <a:off x="162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/>
          <p:cNvSpPr/>
          <p:nvPr/>
        </p:nvSpPr>
        <p:spPr>
          <a:xfrm>
            <a:off x="180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198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/>
          <p:cNvSpPr/>
          <p:nvPr/>
        </p:nvSpPr>
        <p:spPr>
          <a:xfrm>
            <a:off x="2168716" y="27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/>
          <p:cNvSpPr/>
          <p:nvPr/>
        </p:nvSpPr>
        <p:spPr>
          <a:xfrm>
            <a:off x="2348716" y="27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/>
          <p:cNvSpPr/>
          <p:nvPr/>
        </p:nvSpPr>
        <p:spPr>
          <a:xfrm>
            <a:off x="368716" y="297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/>
          <p:cNvSpPr/>
          <p:nvPr/>
        </p:nvSpPr>
        <p:spPr>
          <a:xfrm>
            <a:off x="54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/>
          <p:cNvSpPr/>
          <p:nvPr/>
        </p:nvSpPr>
        <p:spPr>
          <a:xfrm>
            <a:off x="72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/>
          <p:cNvSpPr/>
          <p:nvPr/>
        </p:nvSpPr>
        <p:spPr>
          <a:xfrm>
            <a:off x="90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/>
          <p:cNvSpPr/>
          <p:nvPr/>
        </p:nvSpPr>
        <p:spPr>
          <a:xfrm>
            <a:off x="108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32"/>
          <p:cNvSpPr/>
          <p:nvPr/>
        </p:nvSpPr>
        <p:spPr>
          <a:xfrm>
            <a:off x="126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/>
          <p:cNvSpPr/>
          <p:nvPr/>
        </p:nvSpPr>
        <p:spPr>
          <a:xfrm>
            <a:off x="144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/>
          <p:cNvSpPr/>
          <p:nvPr/>
        </p:nvSpPr>
        <p:spPr>
          <a:xfrm>
            <a:off x="162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/>
          <p:cNvSpPr/>
          <p:nvPr/>
        </p:nvSpPr>
        <p:spPr>
          <a:xfrm>
            <a:off x="180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36"/>
          <p:cNvSpPr/>
          <p:nvPr/>
        </p:nvSpPr>
        <p:spPr>
          <a:xfrm>
            <a:off x="198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37"/>
          <p:cNvSpPr/>
          <p:nvPr/>
        </p:nvSpPr>
        <p:spPr>
          <a:xfrm>
            <a:off x="2168716" y="29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/>
          <p:cNvSpPr/>
          <p:nvPr/>
        </p:nvSpPr>
        <p:spPr>
          <a:xfrm>
            <a:off x="2348716" y="297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ettangolo 39"/>
          <p:cNvSpPr/>
          <p:nvPr/>
        </p:nvSpPr>
        <p:spPr>
          <a:xfrm>
            <a:off x="368716" y="315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/>
          <p:cNvSpPr/>
          <p:nvPr/>
        </p:nvSpPr>
        <p:spPr>
          <a:xfrm>
            <a:off x="54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/>
          <p:cNvSpPr/>
          <p:nvPr/>
        </p:nvSpPr>
        <p:spPr>
          <a:xfrm>
            <a:off x="72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42"/>
          <p:cNvSpPr/>
          <p:nvPr/>
        </p:nvSpPr>
        <p:spPr>
          <a:xfrm>
            <a:off x="90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/>
          <p:cNvSpPr/>
          <p:nvPr/>
        </p:nvSpPr>
        <p:spPr>
          <a:xfrm>
            <a:off x="108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/>
          <p:cNvSpPr/>
          <p:nvPr/>
        </p:nvSpPr>
        <p:spPr>
          <a:xfrm>
            <a:off x="126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/>
          <p:cNvSpPr/>
          <p:nvPr/>
        </p:nvSpPr>
        <p:spPr>
          <a:xfrm>
            <a:off x="144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46"/>
          <p:cNvSpPr/>
          <p:nvPr/>
        </p:nvSpPr>
        <p:spPr>
          <a:xfrm>
            <a:off x="162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/>
          <p:cNvSpPr/>
          <p:nvPr/>
        </p:nvSpPr>
        <p:spPr>
          <a:xfrm>
            <a:off x="180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48"/>
          <p:cNvSpPr/>
          <p:nvPr/>
        </p:nvSpPr>
        <p:spPr>
          <a:xfrm>
            <a:off x="198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49"/>
          <p:cNvSpPr/>
          <p:nvPr/>
        </p:nvSpPr>
        <p:spPr>
          <a:xfrm>
            <a:off x="2168716" y="31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50"/>
          <p:cNvSpPr/>
          <p:nvPr/>
        </p:nvSpPr>
        <p:spPr>
          <a:xfrm>
            <a:off x="2348716" y="315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51"/>
          <p:cNvSpPr/>
          <p:nvPr/>
        </p:nvSpPr>
        <p:spPr>
          <a:xfrm>
            <a:off x="368716" y="333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52"/>
          <p:cNvSpPr/>
          <p:nvPr/>
        </p:nvSpPr>
        <p:spPr>
          <a:xfrm>
            <a:off x="54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/>
          <p:cNvSpPr/>
          <p:nvPr/>
        </p:nvSpPr>
        <p:spPr>
          <a:xfrm>
            <a:off x="72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Rettangolo 54"/>
          <p:cNvSpPr/>
          <p:nvPr/>
        </p:nvSpPr>
        <p:spPr>
          <a:xfrm>
            <a:off x="90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Rettangolo 55"/>
          <p:cNvSpPr/>
          <p:nvPr/>
        </p:nvSpPr>
        <p:spPr>
          <a:xfrm>
            <a:off x="108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Rettangolo 56"/>
          <p:cNvSpPr/>
          <p:nvPr/>
        </p:nvSpPr>
        <p:spPr>
          <a:xfrm>
            <a:off x="126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ttangolo 57"/>
          <p:cNvSpPr/>
          <p:nvPr/>
        </p:nvSpPr>
        <p:spPr>
          <a:xfrm>
            <a:off x="144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Rettangolo 58"/>
          <p:cNvSpPr/>
          <p:nvPr/>
        </p:nvSpPr>
        <p:spPr>
          <a:xfrm>
            <a:off x="162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Rettangolo 59"/>
          <p:cNvSpPr/>
          <p:nvPr/>
        </p:nvSpPr>
        <p:spPr>
          <a:xfrm>
            <a:off x="180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Rettangolo 60"/>
          <p:cNvSpPr/>
          <p:nvPr/>
        </p:nvSpPr>
        <p:spPr>
          <a:xfrm>
            <a:off x="198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Rettangolo 61"/>
          <p:cNvSpPr/>
          <p:nvPr/>
        </p:nvSpPr>
        <p:spPr>
          <a:xfrm>
            <a:off x="2168716" y="33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Rettangolo 62"/>
          <p:cNvSpPr/>
          <p:nvPr/>
        </p:nvSpPr>
        <p:spPr>
          <a:xfrm>
            <a:off x="2348716" y="333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Rettangolo 63"/>
          <p:cNvSpPr/>
          <p:nvPr/>
        </p:nvSpPr>
        <p:spPr>
          <a:xfrm>
            <a:off x="368716" y="35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Rettangolo 64"/>
          <p:cNvSpPr/>
          <p:nvPr/>
        </p:nvSpPr>
        <p:spPr>
          <a:xfrm>
            <a:off x="54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Rettangolo 65"/>
          <p:cNvSpPr/>
          <p:nvPr/>
        </p:nvSpPr>
        <p:spPr>
          <a:xfrm>
            <a:off x="72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Rettangolo 66"/>
          <p:cNvSpPr/>
          <p:nvPr/>
        </p:nvSpPr>
        <p:spPr>
          <a:xfrm>
            <a:off x="90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ttangolo 67"/>
          <p:cNvSpPr/>
          <p:nvPr/>
        </p:nvSpPr>
        <p:spPr>
          <a:xfrm>
            <a:off x="108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Rettangolo 68"/>
          <p:cNvSpPr/>
          <p:nvPr/>
        </p:nvSpPr>
        <p:spPr>
          <a:xfrm>
            <a:off x="126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Rettangolo 69"/>
          <p:cNvSpPr/>
          <p:nvPr/>
        </p:nvSpPr>
        <p:spPr>
          <a:xfrm>
            <a:off x="144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Rettangolo 70"/>
          <p:cNvSpPr/>
          <p:nvPr/>
        </p:nvSpPr>
        <p:spPr>
          <a:xfrm>
            <a:off x="162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Rettangolo 71"/>
          <p:cNvSpPr/>
          <p:nvPr/>
        </p:nvSpPr>
        <p:spPr>
          <a:xfrm>
            <a:off x="180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Rettangolo 72"/>
          <p:cNvSpPr/>
          <p:nvPr/>
        </p:nvSpPr>
        <p:spPr>
          <a:xfrm>
            <a:off x="198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Rettangolo 73"/>
          <p:cNvSpPr/>
          <p:nvPr/>
        </p:nvSpPr>
        <p:spPr>
          <a:xfrm>
            <a:off x="2168716" y="35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Rettangolo 74"/>
          <p:cNvSpPr/>
          <p:nvPr/>
        </p:nvSpPr>
        <p:spPr>
          <a:xfrm>
            <a:off x="2348716" y="35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Rettangolo 75"/>
          <p:cNvSpPr/>
          <p:nvPr/>
        </p:nvSpPr>
        <p:spPr>
          <a:xfrm>
            <a:off x="368716" y="36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Rettangolo 76"/>
          <p:cNvSpPr/>
          <p:nvPr/>
        </p:nvSpPr>
        <p:spPr>
          <a:xfrm>
            <a:off x="54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Rettangolo 77"/>
          <p:cNvSpPr/>
          <p:nvPr/>
        </p:nvSpPr>
        <p:spPr>
          <a:xfrm>
            <a:off x="72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Rettangolo 78"/>
          <p:cNvSpPr/>
          <p:nvPr/>
        </p:nvSpPr>
        <p:spPr>
          <a:xfrm>
            <a:off x="90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Rettangolo 79"/>
          <p:cNvSpPr/>
          <p:nvPr/>
        </p:nvSpPr>
        <p:spPr>
          <a:xfrm>
            <a:off x="108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ttangolo 80"/>
          <p:cNvSpPr/>
          <p:nvPr/>
        </p:nvSpPr>
        <p:spPr>
          <a:xfrm>
            <a:off x="126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Rettangolo 81"/>
          <p:cNvSpPr/>
          <p:nvPr/>
        </p:nvSpPr>
        <p:spPr>
          <a:xfrm>
            <a:off x="144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ttangolo 82"/>
          <p:cNvSpPr/>
          <p:nvPr/>
        </p:nvSpPr>
        <p:spPr>
          <a:xfrm>
            <a:off x="162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Rettangolo 83"/>
          <p:cNvSpPr/>
          <p:nvPr/>
        </p:nvSpPr>
        <p:spPr>
          <a:xfrm>
            <a:off x="180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ttangolo 84"/>
          <p:cNvSpPr/>
          <p:nvPr/>
        </p:nvSpPr>
        <p:spPr>
          <a:xfrm>
            <a:off x="198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Rettangolo 85"/>
          <p:cNvSpPr/>
          <p:nvPr/>
        </p:nvSpPr>
        <p:spPr>
          <a:xfrm>
            <a:off x="2168716" y="369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ttangolo 86"/>
          <p:cNvSpPr/>
          <p:nvPr/>
        </p:nvSpPr>
        <p:spPr>
          <a:xfrm>
            <a:off x="2348716" y="36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ttangolo 87"/>
          <p:cNvSpPr/>
          <p:nvPr/>
        </p:nvSpPr>
        <p:spPr>
          <a:xfrm>
            <a:off x="368716" y="387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ttangolo 88"/>
          <p:cNvSpPr/>
          <p:nvPr/>
        </p:nvSpPr>
        <p:spPr>
          <a:xfrm>
            <a:off x="54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89"/>
          <p:cNvSpPr/>
          <p:nvPr/>
        </p:nvSpPr>
        <p:spPr>
          <a:xfrm>
            <a:off x="72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ttangolo 90"/>
          <p:cNvSpPr/>
          <p:nvPr/>
        </p:nvSpPr>
        <p:spPr>
          <a:xfrm>
            <a:off x="90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Rettangolo 91"/>
          <p:cNvSpPr/>
          <p:nvPr/>
        </p:nvSpPr>
        <p:spPr>
          <a:xfrm>
            <a:off x="108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ttangolo 92"/>
          <p:cNvSpPr/>
          <p:nvPr/>
        </p:nvSpPr>
        <p:spPr>
          <a:xfrm>
            <a:off x="126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4" name="Rettangolo 93"/>
          <p:cNvSpPr/>
          <p:nvPr/>
        </p:nvSpPr>
        <p:spPr>
          <a:xfrm>
            <a:off x="144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ttangolo 94"/>
          <p:cNvSpPr/>
          <p:nvPr/>
        </p:nvSpPr>
        <p:spPr>
          <a:xfrm>
            <a:off x="162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ttangolo 95"/>
          <p:cNvSpPr/>
          <p:nvPr/>
        </p:nvSpPr>
        <p:spPr>
          <a:xfrm>
            <a:off x="180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ttangolo 96"/>
          <p:cNvSpPr/>
          <p:nvPr/>
        </p:nvSpPr>
        <p:spPr>
          <a:xfrm>
            <a:off x="198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8" name="Rettangolo 97"/>
          <p:cNvSpPr/>
          <p:nvPr/>
        </p:nvSpPr>
        <p:spPr>
          <a:xfrm>
            <a:off x="2168716" y="387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ttangolo 98"/>
          <p:cNvSpPr/>
          <p:nvPr/>
        </p:nvSpPr>
        <p:spPr>
          <a:xfrm>
            <a:off x="2348716" y="387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Rettangolo 99"/>
          <p:cNvSpPr/>
          <p:nvPr/>
        </p:nvSpPr>
        <p:spPr>
          <a:xfrm>
            <a:off x="368716" y="405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ttangolo 100"/>
          <p:cNvSpPr/>
          <p:nvPr/>
        </p:nvSpPr>
        <p:spPr>
          <a:xfrm>
            <a:off x="54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2" name="Rettangolo 101"/>
          <p:cNvSpPr/>
          <p:nvPr/>
        </p:nvSpPr>
        <p:spPr>
          <a:xfrm>
            <a:off x="72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ttangolo 102"/>
          <p:cNvSpPr/>
          <p:nvPr/>
        </p:nvSpPr>
        <p:spPr>
          <a:xfrm>
            <a:off x="90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Rettangolo 103"/>
          <p:cNvSpPr/>
          <p:nvPr/>
        </p:nvSpPr>
        <p:spPr>
          <a:xfrm>
            <a:off x="108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Rettangolo 104"/>
          <p:cNvSpPr/>
          <p:nvPr/>
        </p:nvSpPr>
        <p:spPr>
          <a:xfrm>
            <a:off x="126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Rettangolo 105"/>
          <p:cNvSpPr/>
          <p:nvPr/>
        </p:nvSpPr>
        <p:spPr>
          <a:xfrm>
            <a:off x="144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Rettangolo 106"/>
          <p:cNvSpPr/>
          <p:nvPr/>
        </p:nvSpPr>
        <p:spPr>
          <a:xfrm>
            <a:off x="162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Rettangolo 107"/>
          <p:cNvSpPr/>
          <p:nvPr/>
        </p:nvSpPr>
        <p:spPr>
          <a:xfrm>
            <a:off x="180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ttangolo 108"/>
          <p:cNvSpPr/>
          <p:nvPr/>
        </p:nvSpPr>
        <p:spPr>
          <a:xfrm>
            <a:off x="198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0" name="Rettangolo 109"/>
          <p:cNvSpPr/>
          <p:nvPr/>
        </p:nvSpPr>
        <p:spPr>
          <a:xfrm>
            <a:off x="2168716" y="405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1" name="Rettangolo 110"/>
          <p:cNvSpPr/>
          <p:nvPr/>
        </p:nvSpPr>
        <p:spPr>
          <a:xfrm>
            <a:off x="2348716" y="405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2" name="Rettangolo 111"/>
          <p:cNvSpPr/>
          <p:nvPr/>
        </p:nvSpPr>
        <p:spPr>
          <a:xfrm>
            <a:off x="368716" y="423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3" name="Rettangolo 112"/>
          <p:cNvSpPr/>
          <p:nvPr/>
        </p:nvSpPr>
        <p:spPr>
          <a:xfrm>
            <a:off x="54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Rettangolo 113"/>
          <p:cNvSpPr/>
          <p:nvPr/>
        </p:nvSpPr>
        <p:spPr>
          <a:xfrm>
            <a:off x="72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5" name="Rettangolo 114"/>
          <p:cNvSpPr/>
          <p:nvPr/>
        </p:nvSpPr>
        <p:spPr>
          <a:xfrm>
            <a:off x="90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6" name="Rettangolo 115"/>
          <p:cNvSpPr/>
          <p:nvPr/>
        </p:nvSpPr>
        <p:spPr>
          <a:xfrm>
            <a:off x="108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7" name="Rettangolo 116"/>
          <p:cNvSpPr/>
          <p:nvPr/>
        </p:nvSpPr>
        <p:spPr>
          <a:xfrm>
            <a:off x="126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8" name="Rettangolo 117"/>
          <p:cNvSpPr/>
          <p:nvPr/>
        </p:nvSpPr>
        <p:spPr>
          <a:xfrm>
            <a:off x="144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9" name="Rettangolo 118"/>
          <p:cNvSpPr/>
          <p:nvPr/>
        </p:nvSpPr>
        <p:spPr>
          <a:xfrm>
            <a:off x="162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0" name="Rettangolo 119"/>
          <p:cNvSpPr/>
          <p:nvPr/>
        </p:nvSpPr>
        <p:spPr>
          <a:xfrm>
            <a:off x="180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Rettangolo 120"/>
          <p:cNvSpPr/>
          <p:nvPr/>
        </p:nvSpPr>
        <p:spPr>
          <a:xfrm>
            <a:off x="198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2" name="Rettangolo 121"/>
          <p:cNvSpPr/>
          <p:nvPr/>
        </p:nvSpPr>
        <p:spPr>
          <a:xfrm>
            <a:off x="2168716" y="423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Rettangolo 122"/>
          <p:cNvSpPr/>
          <p:nvPr/>
        </p:nvSpPr>
        <p:spPr>
          <a:xfrm>
            <a:off x="2348716" y="423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4" name="Rettangolo 123"/>
          <p:cNvSpPr/>
          <p:nvPr/>
        </p:nvSpPr>
        <p:spPr>
          <a:xfrm>
            <a:off x="368716" y="44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5" name="Rettangolo 124"/>
          <p:cNvSpPr/>
          <p:nvPr/>
        </p:nvSpPr>
        <p:spPr>
          <a:xfrm>
            <a:off x="54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6" name="Rettangolo 125"/>
          <p:cNvSpPr/>
          <p:nvPr/>
        </p:nvSpPr>
        <p:spPr>
          <a:xfrm>
            <a:off x="72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Rettangolo 126"/>
          <p:cNvSpPr/>
          <p:nvPr/>
        </p:nvSpPr>
        <p:spPr>
          <a:xfrm>
            <a:off x="90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8" name="Rettangolo 127"/>
          <p:cNvSpPr/>
          <p:nvPr/>
        </p:nvSpPr>
        <p:spPr>
          <a:xfrm>
            <a:off x="108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Rettangolo 128"/>
          <p:cNvSpPr/>
          <p:nvPr/>
        </p:nvSpPr>
        <p:spPr>
          <a:xfrm>
            <a:off x="126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Rettangolo 129"/>
          <p:cNvSpPr/>
          <p:nvPr/>
        </p:nvSpPr>
        <p:spPr>
          <a:xfrm>
            <a:off x="144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Rettangolo 130"/>
          <p:cNvSpPr/>
          <p:nvPr/>
        </p:nvSpPr>
        <p:spPr>
          <a:xfrm>
            <a:off x="162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Rettangolo 131"/>
          <p:cNvSpPr/>
          <p:nvPr/>
        </p:nvSpPr>
        <p:spPr>
          <a:xfrm>
            <a:off x="180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3" name="Rettangolo 132"/>
          <p:cNvSpPr/>
          <p:nvPr/>
        </p:nvSpPr>
        <p:spPr>
          <a:xfrm>
            <a:off x="198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Rettangolo 133"/>
          <p:cNvSpPr/>
          <p:nvPr/>
        </p:nvSpPr>
        <p:spPr>
          <a:xfrm>
            <a:off x="2168716" y="4413831"/>
            <a:ext cx="180000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5" name="Rettangolo 134"/>
          <p:cNvSpPr/>
          <p:nvPr/>
        </p:nvSpPr>
        <p:spPr>
          <a:xfrm>
            <a:off x="2348716" y="441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Rettangolo 135"/>
          <p:cNvSpPr/>
          <p:nvPr/>
        </p:nvSpPr>
        <p:spPr>
          <a:xfrm>
            <a:off x="36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7" name="Rettangolo 136"/>
          <p:cNvSpPr/>
          <p:nvPr/>
        </p:nvSpPr>
        <p:spPr>
          <a:xfrm>
            <a:off x="54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8" name="Rettangolo 137"/>
          <p:cNvSpPr/>
          <p:nvPr/>
        </p:nvSpPr>
        <p:spPr>
          <a:xfrm>
            <a:off x="72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9" name="Rettangolo 138"/>
          <p:cNvSpPr/>
          <p:nvPr/>
        </p:nvSpPr>
        <p:spPr>
          <a:xfrm>
            <a:off x="90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0" name="Rettangolo 139"/>
          <p:cNvSpPr/>
          <p:nvPr/>
        </p:nvSpPr>
        <p:spPr>
          <a:xfrm>
            <a:off x="108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1" name="Rettangolo 140"/>
          <p:cNvSpPr/>
          <p:nvPr/>
        </p:nvSpPr>
        <p:spPr>
          <a:xfrm>
            <a:off x="126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2" name="Rettangolo 141"/>
          <p:cNvSpPr/>
          <p:nvPr/>
        </p:nvSpPr>
        <p:spPr>
          <a:xfrm>
            <a:off x="144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3" name="Rettangolo 142"/>
          <p:cNvSpPr/>
          <p:nvPr/>
        </p:nvSpPr>
        <p:spPr>
          <a:xfrm>
            <a:off x="162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Rettangolo 143"/>
          <p:cNvSpPr/>
          <p:nvPr/>
        </p:nvSpPr>
        <p:spPr>
          <a:xfrm>
            <a:off x="180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Rettangolo 144"/>
          <p:cNvSpPr/>
          <p:nvPr/>
        </p:nvSpPr>
        <p:spPr>
          <a:xfrm>
            <a:off x="198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145"/>
          <p:cNvSpPr/>
          <p:nvPr/>
        </p:nvSpPr>
        <p:spPr>
          <a:xfrm>
            <a:off x="216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146"/>
          <p:cNvSpPr/>
          <p:nvPr/>
        </p:nvSpPr>
        <p:spPr>
          <a:xfrm>
            <a:off x="2348716" y="4593831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con angoli arrotondati sullo stesso lato 147"/>
          <p:cNvSpPr/>
          <p:nvPr/>
        </p:nvSpPr>
        <p:spPr>
          <a:xfrm rot="10800000">
            <a:off x="368716" y="2605851"/>
            <a:ext cx="540000" cy="540000"/>
          </a:xfrm>
          <a:prstGeom prst="round2SameRect">
            <a:avLst>
              <a:gd name="adj1" fmla="val 23723"/>
              <a:gd name="adj2" fmla="val 0"/>
            </a:avLst>
          </a:prstGeom>
          <a:solidFill>
            <a:schemeClr val="accent1">
              <a:alpha val="23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9" name="Ovale 148"/>
          <p:cNvSpPr/>
          <p:nvPr/>
        </p:nvSpPr>
        <p:spPr>
          <a:xfrm>
            <a:off x="579176" y="2649831"/>
            <a:ext cx="108000" cy="108000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0" name="Ovale 149"/>
          <p:cNvSpPr/>
          <p:nvPr/>
        </p:nvSpPr>
        <p:spPr>
          <a:xfrm>
            <a:off x="768676" y="2832151"/>
            <a:ext cx="108000" cy="108000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1" name="Ovale 150"/>
          <p:cNvSpPr/>
          <p:nvPr/>
        </p:nvSpPr>
        <p:spPr>
          <a:xfrm>
            <a:off x="401956" y="2820171"/>
            <a:ext cx="108000" cy="108000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2" name="Ovale 151"/>
          <p:cNvSpPr/>
          <p:nvPr/>
        </p:nvSpPr>
        <p:spPr>
          <a:xfrm>
            <a:off x="582616" y="3001991"/>
            <a:ext cx="108000" cy="108000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3" name="Ovale 152"/>
          <p:cNvSpPr/>
          <p:nvPr/>
        </p:nvSpPr>
        <p:spPr>
          <a:xfrm>
            <a:off x="711376" y="2699791"/>
            <a:ext cx="108000" cy="108000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4" name="Ovale 153"/>
          <p:cNvSpPr/>
          <p:nvPr/>
        </p:nvSpPr>
        <p:spPr>
          <a:xfrm>
            <a:off x="716456" y="2946771"/>
            <a:ext cx="108000" cy="108000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5" name="Ovale 154"/>
          <p:cNvSpPr/>
          <p:nvPr/>
        </p:nvSpPr>
        <p:spPr>
          <a:xfrm>
            <a:off x="453856" y="2943171"/>
            <a:ext cx="108000" cy="108000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6" name="Ovale 155"/>
          <p:cNvSpPr/>
          <p:nvPr/>
        </p:nvSpPr>
        <p:spPr>
          <a:xfrm>
            <a:off x="457276" y="2705811"/>
            <a:ext cx="108000" cy="108000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" name="Ovale 156"/>
          <p:cNvSpPr/>
          <p:nvPr/>
        </p:nvSpPr>
        <p:spPr>
          <a:xfrm>
            <a:off x="584716" y="2828611"/>
            <a:ext cx="108000" cy="108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8" name="Connettore 1 157"/>
          <p:cNvCxnSpPr/>
          <p:nvPr/>
        </p:nvCxnSpPr>
        <p:spPr>
          <a:xfrm>
            <a:off x="1002744" y="2883831"/>
            <a:ext cx="1260000" cy="0"/>
          </a:xfrm>
          <a:prstGeom prst="line">
            <a:avLst/>
          </a:prstGeom>
          <a:ln w="381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1 158"/>
          <p:cNvCxnSpPr/>
          <p:nvPr/>
        </p:nvCxnSpPr>
        <p:spPr>
          <a:xfrm>
            <a:off x="851296" y="3118847"/>
            <a:ext cx="1440000" cy="1440000"/>
          </a:xfrm>
          <a:prstGeom prst="line">
            <a:avLst/>
          </a:prstGeom>
          <a:ln w="381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1 159"/>
          <p:cNvCxnSpPr/>
          <p:nvPr/>
        </p:nvCxnSpPr>
        <p:spPr>
          <a:xfrm>
            <a:off x="638716" y="3190855"/>
            <a:ext cx="0" cy="1332000"/>
          </a:xfrm>
          <a:prstGeom prst="line">
            <a:avLst/>
          </a:prstGeom>
          <a:ln w="381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CasellaDiTesto 160"/>
              <p:cNvSpPr txBox="1"/>
              <p:nvPr/>
            </p:nvSpPr>
            <p:spPr>
              <a:xfrm>
                <a:off x="3194968" y="2886994"/>
                <a:ext cx="2329484" cy="795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i="1">
                                  <a:latin typeface="Cambria Math"/>
                                  <a:ea typeface="Cambria Math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it-IT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d>
                          <m:r>
                            <a:rPr lang="it-IT" i="1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it-IT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1" name="CasellaDiTesto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968" y="2886994"/>
                <a:ext cx="2329484" cy="7954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ttangolo 161"/>
              <p:cNvSpPr/>
              <p:nvPr/>
            </p:nvSpPr>
            <p:spPr>
              <a:xfrm>
                <a:off x="2731852" y="4817767"/>
                <a:ext cx="2664296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it-IT" sz="1600" i="1" smtClean="0">
                          <a:latin typeface="Cambria Math"/>
                          <a:ea typeface="Cambria Math"/>
                        </a:rPr>
                        <m:t>=0,…,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𝑃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/>
                        </a:rPr>
                        <m:t>−1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 xmlns="">
          <p:sp>
            <p:nvSpPr>
              <p:cNvPr id="162" name="Rettangolo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852" y="4817767"/>
                <a:ext cx="2664296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ttangolo con angoli arrotondati sullo stesso lato 162"/>
              <p:cNvSpPr/>
              <p:nvPr/>
            </p:nvSpPr>
            <p:spPr>
              <a:xfrm>
                <a:off x="368716" y="2389851"/>
                <a:ext cx="540000" cy="216000"/>
              </a:xfrm>
              <a:prstGeom prst="round2SameRect">
                <a:avLst>
                  <a:gd name="adj1" fmla="val 40842"/>
                  <a:gd name="adj2" fmla="val 0"/>
                </a:avLst>
              </a:prstGeom>
              <a:solidFill>
                <a:schemeClr val="accent1">
                  <a:alpha val="7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𝑳𝑩𝑷</m:t>
                          </m:r>
                        </m:e>
                        <m:sub>
                          <m:r>
                            <a:rPr lang="it-IT" sz="11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𝟖</m:t>
                          </m:r>
                          <m:r>
                            <a:rPr lang="it-IT" sz="11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it-IT" sz="11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sz="1100" b="1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63" name="Rettangolo con angoli arrotondati sullo stesso lato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6" y="2389851"/>
                <a:ext cx="540000" cy="216000"/>
              </a:xfrm>
              <a:prstGeom prst="round2SameRect">
                <a:avLst>
                  <a:gd name="adj1" fmla="val 40842"/>
                  <a:gd name="adj2" fmla="val 0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ttangolo 163"/>
              <p:cNvSpPr/>
              <p:nvPr/>
            </p:nvSpPr>
            <p:spPr>
              <a:xfrm>
                <a:off x="2387094" y="4166455"/>
                <a:ext cx="2695668" cy="572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𝑃𝑟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sz="1400" b="0" i="1" smtClean="0">
                                  <a:latin typeface="Cambria Math"/>
                                  <a:ea typeface="Cambria Math"/>
                                </a:rPr>
                                <m:t>&amp;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64" name="Rettangolo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094" y="4166455"/>
                <a:ext cx="2695668" cy="572914"/>
              </a:xfrm>
              <a:prstGeom prst="rect">
                <a:avLst/>
              </a:prstGeom>
              <a:blipFill rotWithShape="0">
                <a:blip r:embed="rId6"/>
                <a:stretch>
                  <a:fillRect t="-179787" r="-1584" b="-26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ttangolo 170"/>
              <p:cNvSpPr/>
              <p:nvPr/>
            </p:nvSpPr>
            <p:spPr>
              <a:xfrm>
                <a:off x="3273556" y="3812938"/>
                <a:ext cx="16748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 Light" panose="020F0302020204030204" pitchFamily="34" charset="0"/>
                  </a:rPr>
                  <a:t> = labeled image</a:t>
                </a:r>
              </a:p>
            </p:txBody>
          </p:sp>
        </mc:Choice>
        <mc:Fallback xmlns="">
          <p:sp>
            <p:nvSpPr>
              <p:cNvPr id="171" name="Rettangolo 1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556" y="3812938"/>
                <a:ext cx="1674817" cy="338554"/>
              </a:xfrm>
              <a:prstGeom prst="rect">
                <a:avLst/>
              </a:prstGeom>
              <a:blipFill rotWithShape="0">
                <a:blip r:embed="rId7"/>
                <a:stretch>
                  <a:fillRect t="-5357" r="-364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ttangolo 171"/>
              <p:cNvSpPr/>
              <p:nvPr/>
            </p:nvSpPr>
            <p:spPr>
              <a:xfrm>
                <a:off x="4105363" y="4181718"/>
                <a:ext cx="10093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Calibri Light" panose="020F03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𝑃𝑟</m:t>
                    </m:r>
                  </m:oMath>
                </a14:m>
                <a:r>
                  <a:rPr lang="en-US" sz="1400" dirty="0">
                    <a:latin typeface="Calibri Light" panose="020F0302020204030204" pitchFamily="34" charset="0"/>
                  </a:rPr>
                  <a:t> is true</a:t>
                </a:r>
              </a:p>
            </p:txBody>
          </p:sp>
        </mc:Choice>
        <mc:Fallback xmlns="">
          <p:sp>
            <p:nvSpPr>
              <p:cNvPr id="172" name="Rettangolo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363" y="4181718"/>
                <a:ext cx="1009379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807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ttangolo 172"/>
              <p:cNvSpPr/>
              <p:nvPr/>
            </p:nvSpPr>
            <p:spPr>
              <a:xfrm>
                <a:off x="4097822" y="4438290"/>
                <a:ext cx="103746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latin typeface="Calibri Light" panose="020F03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𝑃𝑟</m:t>
                    </m:r>
                  </m:oMath>
                </a14:m>
                <a:r>
                  <a:rPr lang="en-US" sz="1400" dirty="0">
                    <a:latin typeface="Calibri Light" panose="020F0302020204030204" pitchFamily="34" charset="0"/>
                  </a:rPr>
                  <a:t> is false</a:t>
                </a:r>
              </a:p>
            </p:txBody>
          </p:sp>
        </mc:Choice>
        <mc:Fallback xmlns="">
          <p:sp>
            <p:nvSpPr>
              <p:cNvPr id="173" name="Rettangolo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822" y="4438290"/>
                <a:ext cx="1037463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76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Freccia a destra 173"/>
          <p:cNvSpPr/>
          <p:nvPr/>
        </p:nvSpPr>
        <p:spPr>
          <a:xfrm>
            <a:off x="2667000" y="3109991"/>
            <a:ext cx="428625" cy="306530"/>
          </a:xfrm>
          <a:prstGeom prst="rightArrow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ttangolo 175"/>
              <p:cNvSpPr/>
              <p:nvPr/>
            </p:nvSpPr>
            <p:spPr>
              <a:xfrm>
                <a:off x="3741502" y="2577439"/>
                <a:ext cx="1589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𝐿𝐵𝑃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</a:rPr>
                  <a:t> histogram</a:t>
                </a:r>
              </a:p>
            </p:txBody>
          </p:sp>
        </mc:Choice>
        <mc:Fallback xmlns="">
          <p:sp>
            <p:nvSpPr>
              <p:cNvPr id="176" name="Rettangolo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502" y="2577439"/>
                <a:ext cx="1589794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0000" r="-306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ttangolo 176"/>
              <p:cNvSpPr/>
              <p:nvPr/>
            </p:nvSpPr>
            <p:spPr>
              <a:xfrm>
                <a:off x="4824548" y="4817767"/>
                <a:ext cx="3101811" cy="349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latin typeface="Calibri Light" panose="020F0302020204030204" pitchFamily="34" charset="0"/>
                  </a:rPr>
                  <a:t>are all the possible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𝐿𝐵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dirty="0">
                    <a:latin typeface="Calibri Light" panose="020F0302020204030204" pitchFamily="34" charset="0"/>
                  </a:rPr>
                  <a:t> patterns</a:t>
                </a:r>
              </a:p>
            </p:txBody>
          </p:sp>
        </mc:Choice>
        <mc:Fallback xmlns="">
          <p:sp>
            <p:nvSpPr>
              <p:cNvPr id="177" name="Rettangolo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548" y="4817767"/>
                <a:ext cx="3101811" cy="349326"/>
              </a:xfrm>
              <a:prstGeom prst="rect">
                <a:avLst/>
              </a:prstGeom>
              <a:blipFill rotWithShape="0">
                <a:blip r:embed="rId11"/>
                <a:stretch>
                  <a:fillRect l="-982" t="-3448" r="-196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9" name="Immagine 17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2" r="7812" b="5208"/>
          <a:stretch/>
        </p:blipFill>
        <p:spPr>
          <a:xfrm>
            <a:off x="5975078" y="2464090"/>
            <a:ext cx="2962117" cy="2281977"/>
          </a:xfrm>
          <a:prstGeom prst="rect">
            <a:avLst/>
          </a:prstGeom>
        </p:spPr>
      </p:pic>
      <p:sp>
        <p:nvSpPr>
          <p:cNvPr id="175" name="Freccia a destra 174"/>
          <p:cNvSpPr/>
          <p:nvPr/>
        </p:nvSpPr>
        <p:spPr>
          <a:xfrm>
            <a:off x="5546453" y="3114837"/>
            <a:ext cx="428625" cy="306530"/>
          </a:xfrm>
          <a:prstGeom prst="rightArrow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446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2" r="7812" b="5208"/>
          <a:stretch/>
        </p:blipFill>
        <p:spPr>
          <a:xfrm>
            <a:off x="289236" y="2436187"/>
            <a:ext cx="2962117" cy="2281977"/>
          </a:xfrm>
          <a:prstGeom prst="rect">
            <a:avLst/>
          </a:prstGeom>
        </p:spPr>
      </p:pic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2864500"/>
          </a:xfrm>
        </p:spPr>
        <p:txBody>
          <a:bodyPr/>
          <a:lstStyle/>
          <a:p>
            <a:r>
              <a:rPr lang="en-US" dirty="0"/>
              <a:t>the LBP histogram can be used as a </a:t>
            </a:r>
            <a:r>
              <a:rPr lang="en-US" b="1" i="1" dirty="0"/>
              <a:t>texture descriptor</a:t>
            </a:r>
          </a:p>
          <a:p>
            <a:pPr lvl="1"/>
            <a:r>
              <a:rPr lang="en-US" dirty="0"/>
              <a:t>bins (LBP codes) can be regarded as </a:t>
            </a:r>
            <a:r>
              <a:rPr lang="en-US" b="1" dirty="0"/>
              <a:t>local primitives </a:t>
            </a:r>
            <a:r>
              <a:rPr lang="en-US" dirty="0"/>
              <a:t>that codify different types of curved edges, spots, and flat areas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LBP descriptors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15182" y="2921016"/>
            <a:ext cx="5040560" cy="128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tangolo arrotondato 5"/>
          <p:cNvSpPr/>
          <p:nvPr/>
        </p:nvSpPr>
        <p:spPr>
          <a:xfrm>
            <a:off x="3692325" y="2907776"/>
            <a:ext cx="1042153" cy="1610580"/>
          </a:xfrm>
          <a:prstGeom prst="roundRect">
            <a:avLst/>
          </a:prstGeom>
          <a:solidFill>
            <a:schemeClr val="accent1">
              <a:alpha val="23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1190823" y="2436187"/>
            <a:ext cx="111372" cy="2484276"/>
          </a:xfrm>
          <a:prstGeom prst="roundRect">
            <a:avLst/>
          </a:prstGeom>
          <a:solidFill>
            <a:schemeClr val="accent1">
              <a:alpha val="23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3840234" y="4232694"/>
            <a:ext cx="792048" cy="19236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1200">
                <a:latin typeface="Courier New" pitchFamily="49" charset="0"/>
                <a:cs typeface="Courier New" pitchFamily="49" charset="0"/>
              </a:rPr>
              <a:t>00000000</a:t>
            </a:r>
            <a:endParaRPr lang="it-IT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4818294" y="4236594"/>
            <a:ext cx="792048" cy="19236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1200">
                <a:latin typeface="Courier New" pitchFamily="49" charset="0"/>
                <a:cs typeface="Courier New" pitchFamily="49" charset="0"/>
              </a:rPr>
              <a:t>11111111</a:t>
            </a:r>
            <a:endParaRPr lang="it-IT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5839438" y="4236594"/>
            <a:ext cx="792048" cy="19236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1200">
                <a:latin typeface="Courier New" pitchFamily="49" charset="0"/>
                <a:cs typeface="Courier New" pitchFamily="49" charset="0"/>
              </a:rPr>
              <a:t>01100000</a:t>
            </a:r>
            <a:endParaRPr lang="it-IT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6865374" y="4232694"/>
            <a:ext cx="792048" cy="19236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1200">
                <a:latin typeface="Courier New" pitchFamily="49" charset="0"/>
                <a:cs typeface="Courier New" pitchFamily="49" charset="0"/>
              </a:rPr>
              <a:t>00111100</a:t>
            </a:r>
            <a:endParaRPr lang="it-IT" sz="12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7840734" y="4232694"/>
            <a:ext cx="792048" cy="192360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1200">
                <a:latin typeface="Courier New" pitchFamily="49" charset="0"/>
                <a:cs typeface="Courier New" pitchFamily="49" charset="0"/>
              </a:rPr>
              <a:t>01110000</a:t>
            </a:r>
            <a:endParaRPr lang="it-IT" sz="12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" name="Connettore 4 12"/>
          <p:cNvCxnSpPr>
            <a:stCxn id="14" idx="2"/>
            <a:endCxn id="6" idx="2"/>
          </p:cNvCxnSpPr>
          <p:nvPr/>
        </p:nvCxnSpPr>
        <p:spPr>
          <a:xfrm rot="5400000" flipH="1" flipV="1">
            <a:off x="2243291" y="2967130"/>
            <a:ext cx="418884" cy="3521334"/>
          </a:xfrm>
          <a:prstGeom prst="bentConnector3">
            <a:avLst>
              <a:gd name="adj1" fmla="val -38202"/>
            </a:avLst>
          </a:prstGeom>
          <a:ln w="127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arrotondato 13"/>
          <p:cNvSpPr/>
          <p:nvPr/>
        </p:nvSpPr>
        <p:spPr>
          <a:xfrm>
            <a:off x="636378" y="2452964"/>
            <a:ext cx="111372" cy="2484276"/>
          </a:xfrm>
          <a:prstGeom prst="roundRect">
            <a:avLst/>
          </a:prstGeom>
          <a:solidFill>
            <a:schemeClr val="accent1">
              <a:alpha val="23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" name="Connettore 4 14"/>
          <p:cNvCxnSpPr>
            <a:stCxn id="7" idx="0"/>
            <a:endCxn id="16" idx="0"/>
          </p:cNvCxnSpPr>
          <p:nvPr/>
        </p:nvCxnSpPr>
        <p:spPr>
          <a:xfrm rot="16200000" flipH="1">
            <a:off x="3998033" y="-315338"/>
            <a:ext cx="471589" cy="5974638"/>
          </a:xfrm>
          <a:prstGeom prst="bentConnector3">
            <a:avLst>
              <a:gd name="adj1" fmla="val -48474"/>
            </a:avLst>
          </a:prstGeom>
          <a:ln w="127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arrotondato 15"/>
          <p:cNvSpPr/>
          <p:nvPr/>
        </p:nvSpPr>
        <p:spPr>
          <a:xfrm>
            <a:off x="6700070" y="2907776"/>
            <a:ext cx="1042153" cy="1610580"/>
          </a:xfrm>
          <a:prstGeom prst="roundRect">
            <a:avLst/>
          </a:prstGeom>
          <a:solidFill>
            <a:schemeClr val="accent1">
              <a:alpha val="23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case study: fish classification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079606" cy="4448468"/>
          </a:xfrm>
        </p:spPr>
        <p:txBody>
          <a:bodyPr anchor="ctr" anchorCtr="0"/>
          <a:lstStyle/>
          <a:p>
            <a:r>
              <a:rPr lang="en-US" dirty="0"/>
              <a:t>we always have to </a:t>
            </a:r>
            <a:r>
              <a:rPr lang="en-US" b="1" dirty="0"/>
              <a:t>find a good trade-off </a:t>
            </a:r>
            <a:r>
              <a:rPr lang="en-US" dirty="0"/>
              <a:t>between complexity of the classifier and classifier's performance</a:t>
            </a:r>
          </a:p>
          <a:p>
            <a:pPr lvl="1"/>
            <a:r>
              <a:rPr lang="en-US" dirty="0"/>
              <a:t>we have to </a:t>
            </a:r>
            <a:r>
              <a:rPr lang="en-US" i="1" dirty="0"/>
              <a:t>accept</a:t>
            </a:r>
            <a:r>
              <a:rPr lang="en-US" dirty="0"/>
              <a:t> (a few) errors on the training set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27" y="1809750"/>
            <a:ext cx="4628474" cy="2763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956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LBP histograms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</m:oMath>
                </a14:m>
                <a:r>
                  <a:rPr lang="en-US" dirty="0"/>
                  <a:t> long</a:t>
                </a:r>
              </a:p>
              <a:p>
                <a:pPr lvl="1"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increases, the corresponding </a:t>
                </a:r>
                <a:r>
                  <a:rPr lang="en-US" b="1" dirty="0"/>
                  <a:t>feature space </a:t>
                </a:r>
                <a:r>
                  <a:rPr lang="en-US" dirty="0"/>
                  <a:t>dimension increases </a:t>
                </a:r>
                <a:r>
                  <a:rPr lang="en-US" i="1" dirty="0"/>
                  <a:t>exponentially</a:t>
                </a:r>
              </a:p>
              <a:p>
                <a:r>
                  <a:rPr lang="en-US" dirty="0"/>
                  <a:t>LBPs </a:t>
                </a:r>
                <a:r>
                  <a:rPr lang="en-US" i="1" dirty="0"/>
                  <a:t>are not </a:t>
                </a:r>
                <a:r>
                  <a:rPr lang="en-US" b="1" dirty="0"/>
                  <a:t>rotation invariant</a:t>
                </a:r>
              </a:p>
              <a:p>
                <a:pPr lvl="1"/>
                <a:r>
                  <a:rPr lang="en-US" dirty="0"/>
                  <a:t>all LBPs, except those made by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s, yield a different LBP code after rotation</a:t>
                </a:r>
              </a:p>
              <a:p>
                <a:r>
                  <a:rPr lang="en-US" dirty="0"/>
                  <a:t>can we solve both problems?</a:t>
                </a:r>
              </a:p>
              <a:p>
                <a:pPr lvl="1"/>
                <a:r>
                  <a:rPr lang="en-US" dirty="0"/>
                  <a:t>yes, by defining a </a:t>
                </a:r>
                <a:r>
                  <a:rPr lang="en-US" b="1" dirty="0"/>
                  <a:t>rotation invariant </a:t>
                </a:r>
                <a:r>
                  <a:rPr lang="en-US" dirty="0"/>
                  <a:t>LBP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it-IT" dirty="0" err="1">
                    <a:cs typeface="Arial" pitchFamily="34" charset="0"/>
                  </a:rPr>
                  <a:t>where</a:t>
                </a:r>
                <a:r>
                  <a:rPr lang="it-IT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𝑟𝑠h𝑖𝑓𝑡</m:t>
                    </m:r>
                    <m:r>
                      <a:rPr lang="it-IT" sz="1600" i="1">
                        <a:latin typeface="Cambria Math"/>
                      </a:rPr>
                      <m:t>(</m:t>
                    </m:r>
                    <m:r>
                      <a:rPr lang="it-IT" sz="1600" i="1">
                        <a:latin typeface="Cambria Math"/>
                      </a:rPr>
                      <m:t>𝑥</m:t>
                    </m:r>
                    <m:r>
                      <a:rPr lang="it-IT" sz="1600" i="1">
                        <a:latin typeface="Cambria Math"/>
                      </a:rPr>
                      <m:t>,</m:t>
                    </m:r>
                    <m:r>
                      <a:rPr lang="it-IT" sz="1600" i="1">
                        <a:latin typeface="Cambria Math"/>
                      </a:rPr>
                      <m:t>𝑖</m:t>
                    </m:r>
                    <m:r>
                      <a:rPr lang="it-IT" sz="1600" i="1">
                        <a:latin typeface="Cambria Math"/>
                      </a:rPr>
                      <m:t>)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shifts</a:t>
                </a:r>
                <a:r>
                  <a:rPr lang="it-IT" dirty="0">
                    <a:cs typeface="Arial" pitchFamily="34" charset="0"/>
                  </a:rPr>
                  <a:t> a </a:t>
                </a:r>
                <a:r>
                  <a:rPr lang="it-IT" dirty="0" err="1">
                    <a:cs typeface="Arial" pitchFamily="34" charset="0"/>
                  </a:rPr>
                  <a:t>binary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number</a:t>
                </a:r>
                <a:r>
                  <a:rPr lang="it-IT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/>
                      </a:rPr>
                      <m:t>𝑥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 by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/>
                      </a:rPr>
                      <m:t>𝑖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 positions to the right</a:t>
                </a:r>
              </a:p>
              <a:p>
                <a:pPr lvl="1"/>
                <a:r>
                  <a:rPr lang="it-IT" dirty="0" err="1">
                    <a:cs typeface="Arial" pitchFamily="34" charset="0"/>
                  </a:rPr>
                  <a:t>this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is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equivalent</a:t>
                </a:r>
                <a:r>
                  <a:rPr lang="it-IT" dirty="0">
                    <a:cs typeface="Arial" pitchFamily="34" charset="0"/>
                  </a:rPr>
                  <a:t> to rotate the LBP </a:t>
                </a:r>
                <a:r>
                  <a:rPr lang="it-IT" dirty="0" err="1">
                    <a:cs typeface="Arial" pitchFamily="34" charset="0"/>
                  </a:rPr>
                  <a:t>until</a:t>
                </a:r>
                <a:r>
                  <a:rPr lang="it-IT" dirty="0">
                    <a:cs typeface="Arial" pitchFamily="34" charset="0"/>
                  </a:rPr>
                  <a:t> the </a:t>
                </a:r>
                <a:r>
                  <a:rPr lang="it-IT" dirty="0" err="1">
                    <a:cs typeface="Arial" pitchFamily="34" charset="0"/>
                  </a:rPr>
                  <a:t>highest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number</a:t>
                </a:r>
                <a:r>
                  <a:rPr lang="it-IT" dirty="0">
                    <a:cs typeface="Arial" pitchFamily="34" charset="0"/>
                  </a:rPr>
                  <a:t> of </a:t>
                </a:r>
                <a:r>
                  <a:rPr lang="it-IT" dirty="0" err="1">
                    <a:cs typeface="Arial" pitchFamily="34" charset="0"/>
                  </a:rPr>
                  <a:t>most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significant</a:t>
                </a:r>
                <a:r>
                  <a:rPr lang="it-IT" dirty="0">
                    <a:cs typeface="Arial" pitchFamily="34" charset="0"/>
                  </a:rPr>
                  <a:t> bits </a:t>
                </a:r>
                <a:r>
                  <a:rPr lang="it-IT" dirty="0" err="1">
                    <a:cs typeface="Arial" pitchFamily="34" charset="0"/>
                  </a:rPr>
                  <a:t>is</a:t>
                </a:r>
                <a:r>
                  <a:rPr lang="it-IT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0</m:t>
                    </m:r>
                  </m:oMath>
                </a14:m>
                <a:endParaRPr lang="it-IT" dirty="0">
                  <a:cs typeface="Arial" pitchFamily="34" charset="0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invariant LBP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1651684" y="3304598"/>
                <a:ext cx="6039859" cy="52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𝐿𝐵𝑃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𝑃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𝑅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𝑟𝑖</m:t>
                          </m:r>
                        </m:sup>
                      </m:sSubSup>
                      <m:r>
                        <a:rPr lang="it-IT" sz="20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𝑟𝑠h𝑖𝑓𝑡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𝐿𝐵𝑃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𝑃</m:t>
                                      </m:r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it-IT" sz="2000" b="0" i="1" smtClean="0">
                                          <a:latin typeface="Cambria Math"/>
                                        </a:rPr>
                                        <m:t>𝑅</m:t>
                                      </m:r>
                                    </m:sub>
                                  </m:sSub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it-IT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it-IT" sz="2000" b="0" i="1" smtClean="0">
                                  <a:latin typeface="Cambria Math"/>
                                </a:rPr>
                                <m:t>   |   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=0,1,…,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it-IT" sz="2000" b="0" i="1" smtClean="0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684" y="3304598"/>
                <a:ext cx="6039859" cy="5211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5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in the case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8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it-IT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𝑟𝑖</m:t>
                        </m:r>
                      </m:sup>
                    </m:sSubSup>
                  </m:oMath>
                </a14:m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we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get</a:t>
                </a:r>
                <a:r>
                  <a:rPr lang="it-IT" dirty="0">
                    <a:cs typeface="Arial" pitchFamily="34" charset="0"/>
                  </a:rPr>
                  <a:t> 36 </a:t>
                </a:r>
                <a:r>
                  <a:rPr lang="it-IT" dirty="0" err="1">
                    <a:cs typeface="Arial" pitchFamily="34" charset="0"/>
                  </a:rPr>
                  <a:t>different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codes</a:t>
                </a:r>
                <a:r>
                  <a:rPr lang="it-IT" dirty="0">
                    <a:cs typeface="Arial" pitchFamily="34" charset="0"/>
                  </a:rPr>
                  <a:t> in </a:t>
                </a:r>
                <a:r>
                  <a:rPr lang="it-IT" dirty="0" err="1">
                    <a:cs typeface="Arial" pitchFamily="34" charset="0"/>
                  </a:rPr>
                  <a:t>place</a:t>
                </a:r>
                <a:r>
                  <a:rPr lang="it-IT" dirty="0">
                    <a:cs typeface="Arial" pitchFamily="34" charset="0"/>
                  </a:rPr>
                  <a:t> of 256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invariant LBP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4671" y="1999179"/>
            <a:ext cx="5447957" cy="28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egnaposto contenuto 2"/>
          <p:cNvSpPr txBox="1">
            <a:spLocks/>
          </p:cNvSpPr>
          <p:nvPr/>
        </p:nvSpPr>
        <p:spPr>
          <a:xfrm>
            <a:off x="6916806" y="3065980"/>
            <a:ext cx="814236" cy="8534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2800">
                <a:latin typeface="+mj-lt"/>
                <a:cs typeface="Arial" pitchFamily="34" charset="0"/>
              </a:rPr>
              <a:t>…</a:t>
            </a:r>
            <a:endParaRPr lang="it-IT" sz="2800" i="1" dirty="0">
              <a:latin typeface="+mj-lt"/>
              <a:cs typeface="Arial" pitchFamily="34" charset="0"/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6916806" y="2174439"/>
            <a:ext cx="814236" cy="8534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2800">
                <a:latin typeface="+mj-lt"/>
                <a:cs typeface="Arial" pitchFamily="34" charset="0"/>
              </a:rPr>
              <a:t>…</a:t>
            </a:r>
            <a:endParaRPr lang="it-IT" sz="2800" i="1" dirty="0">
              <a:latin typeface="+mj-lt"/>
              <a:cs typeface="Arial" pitchFamily="34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6916806" y="3965141"/>
            <a:ext cx="814236" cy="8534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2800">
                <a:latin typeface="+mj-lt"/>
                <a:cs typeface="Arial" pitchFamily="34" charset="0"/>
              </a:rPr>
              <a:t>…</a:t>
            </a:r>
            <a:endParaRPr lang="it-IT" sz="2800" i="1" dirty="0">
              <a:latin typeface="+mj-lt"/>
              <a:cs typeface="Arial" pitchFamily="34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968175" y="1496259"/>
            <a:ext cx="7009965" cy="1463040"/>
          </a:xfrm>
          <a:prstGeom prst="roundRect">
            <a:avLst>
              <a:gd name="adj" fmla="val 10417"/>
            </a:avLst>
          </a:prstGeom>
          <a:solidFill>
            <a:schemeClr val="accent1">
              <a:alpha val="1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ttangolo arrotondato 9"/>
          <p:cNvSpPr/>
          <p:nvPr/>
        </p:nvSpPr>
        <p:spPr>
          <a:xfrm>
            <a:off x="815340" y="1366719"/>
            <a:ext cx="7360919" cy="3809087"/>
          </a:xfrm>
          <a:prstGeom prst="roundRect">
            <a:avLst>
              <a:gd name="adj" fmla="val 2914"/>
            </a:avLst>
          </a:prstGeom>
          <a:solidFill>
            <a:schemeClr val="accent1">
              <a:alpha val="1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arrotondato 10"/>
              <p:cNvSpPr/>
              <p:nvPr/>
            </p:nvSpPr>
            <p:spPr>
              <a:xfrm>
                <a:off x="6909186" y="1565619"/>
                <a:ext cx="1004733" cy="288000"/>
              </a:xfrm>
              <a:prstGeom prst="roundRect">
                <a:avLst>
                  <a:gd name="adj" fmla="val 27251"/>
                </a:avLst>
              </a:prstGeom>
              <a:solidFill>
                <a:srgbClr val="4F81BD">
                  <a:alpha val="75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𝑳𝑩𝑷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𝟖</m:t>
                          </m:r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𝒓𝒊</m:t>
                          </m:r>
                        </m:sup>
                      </m:sSubSup>
                    </m:oMath>
                  </m:oMathPara>
                </a14:m>
                <a:endParaRPr kumimoji="0" lang="it-IT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1" name="Rettangolo arrotondat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86" y="1565619"/>
                <a:ext cx="1004733" cy="288000"/>
              </a:xfrm>
              <a:prstGeom prst="roundRect">
                <a:avLst>
                  <a:gd name="adj" fmla="val 27251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arrotondato 11"/>
              <p:cNvSpPr/>
              <p:nvPr/>
            </p:nvSpPr>
            <p:spPr>
              <a:xfrm>
                <a:off x="7102948" y="4689819"/>
                <a:ext cx="1004733" cy="288000"/>
              </a:xfrm>
              <a:prstGeom prst="roundRect">
                <a:avLst>
                  <a:gd name="adj" fmla="val 27251"/>
                </a:avLst>
              </a:prstGeom>
              <a:solidFill>
                <a:srgbClr val="4F81BD">
                  <a:alpha val="75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𝑳𝑩𝑷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𝟖</m:t>
                          </m:r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/>
                      </m:sSubSup>
                    </m:oMath>
                  </m:oMathPara>
                </a14:m>
                <a:endParaRPr kumimoji="0" lang="it-IT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2" name="Rettangolo arrotondat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48" y="4689819"/>
                <a:ext cx="1004733" cy="288000"/>
              </a:xfrm>
              <a:prstGeom prst="roundRect">
                <a:avLst>
                  <a:gd name="adj" fmla="val 27251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73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we can do even better by empirically observing that a small subset of LBP codes alone achieves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90%</m:t>
                    </m:r>
                  </m:oMath>
                </a14:m>
                <a:r>
                  <a:rPr lang="en-US" dirty="0"/>
                  <a:t> of the occurrences</a:t>
                </a:r>
              </a:p>
              <a:p>
                <a:pPr lvl="1"/>
                <a:r>
                  <a:rPr lang="en-US" dirty="0"/>
                  <a:t>this has been tested on a large database of images</a:t>
                </a:r>
              </a:p>
              <a:p>
                <a:r>
                  <a:rPr lang="it-IT" dirty="0" err="1">
                    <a:cs typeface="Arial" pitchFamily="34" charset="0"/>
                  </a:rPr>
                  <a:t>all</a:t>
                </a:r>
                <a:r>
                  <a:rPr lang="it-IT" dirty="0">
                    <a:cs typeface="Arial" pitchFamily="34" charset="0"/>
                  </a:rPr>
                  <a:t> LBP </a:t>
                </a:r>
                <a:r>
                  <a:rPr lang="it-IT" dirty="0" err="1">
                    <a:cs typeface="Arial" pitchFamily="34" charset="0"/>
                  </a:rPr>
                  <a:t>codes</a:t>
                </a:r>
                <a:r>
                  <a:rPr lang="it-IT" dirty="0">
                    <a:cs typeface="Arial" pitchFamily="34" charset="0"/>
                  </a:rPr>
                  <a:t> in </a:t>
                </a:r>
                <a:r>
                  <a:rPr lang="it-IT" dirty="0" err="1">
                    <a:cs typeface="Arial" pitchFamily="34" charset="0"/>
                  </a:rPr>
                  <a:t>this</a:t>
                </a:r>
                <a:r>
                  <a:rPr lang="it-IT" dirty="0">
                    <a:cs typeface="Arial" pitchFamily="34" charset="0"/>
                  </a:rPr>
                  <a:t> subset </a:t>
                </a:r>
                <a:r>
                  <a:rPr lang="it-IT" dirty="0" err="1">
                    <a:cs typeface="Arial" pitchFamily="34" charset="0"/>
                  </a:rPr>
                  <a:t>have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i="1" dirty="0" err="1">
                    <a:cs typeface="Arial" pitchFamily="34" charset="0"/>
                  </a:rPr>
                  <a:t>at</a:t>
                </a:r>
                <a:r>
                  <a:rPr lang="it-IT" i="1" dirty="0">
                    <a:cs typeface="Arial" pitchFamily="34" charset="0"/>
                  </a:rPr>
                  <a:t> </a:t>
                </a:r>
                <a:r>
                  <a:rPr lang="it-IT" i="1" dirty="0" err="1">
                    <a:cs typeface="Arial" pitchFamily="34" charset="0"/>
                  </a:rPr>
                  <a:t>most</a:t>
                </a:r>
                <a:r>
                  <a:rPr lang="it-IT" i="1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two</a:t>
                </a:r>
                <a:r>
                  <a:rPr lang="it-IT" dirty="0">
                    <a:cs typeface="Arial" pitchFamily="34" charset="0"/>
                  </a:rPr>
                  <a:t> consecutive bit </a:t>
                </a:r>
                <a:r>
                  <a:rPr lang="it-IT" dirty="0" err="1">
                    <a:cs typeface="Arial" pitchFamily="34" charset="0"/>
                  </a:rPr>
                  <a:t>transitions</a:t>
                </a:r>
                <a:endParaRPr lang="it-IT" dirty="0">
                  <a:cs typeface="Arial" pitchFamily="34" charset="0"/>
                </a:endParaRPr>
              </a:p>
              <a:p>
                <a:r>
                  <a:rPr lang="it-IT" dirty="0" err="1">
                    <a:cs typeface="Arial" pitchFamily="34" charset="0"/>
                  </a:rPr>
                  <a:t>we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define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uniform-two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rotation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invariant</a:t>
                </a:r>
                <a:r>
                  <a:rPr lang="it-IT" dirty="0">
                    <a:cs typeface="Arial" pitchFamily="34" charset="0"/>
                  </a:rPr>
                  <a:t> LBP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𝑃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𝑟𝑖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cs typeface="Arial" pitchFamily="34" charset="0"/>
                  </a:rPr>
                  <a:t>) a </a:t>
                </a:r>
                <a:r>
                  <a:rPr lang="it-IT" dirty="0" err="1">
                    <a:cs typeface="Arial" pitchFamily="34" charset="0"/>
                  </a:rPr>
                  <a:t>rotation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invariant</a:t>
                </a:r>
                <a:r>
                  <a:rPr lang="it-IT" dirty="0">
                    <a:cs typeface="Arial" pitchFamily="34" charset="0"/>
                  </a:rPr>
                  <a:t> LBP </a:t>
                </a:r>
                <a:r>
                  <a:rPr lang="it-IT" dirty="0" err="1">
                    <a:cs typeface="Arial" pitchFamily="34" charset="0"/>
                  </a:rPr>
                  <a:t>that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has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at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most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two</a:t>
                </a:r>
                <a:r>
                  <a:rPr lang="it-IT" b="1" dirty="0">
                    <a:cs typeface="Arial" pitchFamily="34" charset="0"/>
                  </a:rPr>
                  <a:t> consecutive bit </a:t>
                </a:r>
                <a:r>
                  <a:rPr lang="it-IT" b="1" dirty="0" err="1">
                    <a:cs typeface="Arial" pitchFamily="34" charset="0"/>
                  </a:rPr>
                  <a:t>transitions</a:t>
                </a:r>
                <a:endParaRPr lang="it-IT" b="1" dirty="0">
                  <a:cs typeface="Arial" pitchFamily="34" charset="0"/>
                </a:endParaRPr>
              </a:p>
              <a:p>
                <a:r>
                  <a:rPr lang="it-IT" dirty="0" err="1">
                    <a:cs typeface="Arial" pitchFamily="34" charset="0"/>
                  </a:rPr>
                  <a:t>it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is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possible</a:t>
                </a:r>
                <a:r>
                  <a:rPr lang="it-IT" dirty="0">
                    <a:cs typeface="Arial" pitchFamily="34" charset="0"/>
                  </a:rPr>
                  <a:t> to </a:t>
                </a:r>
                <a:r>
                  <a:rPr lang="it-IT" dirty="0" err="1">
                    <a:cs typeface="Arial" pitchFamily="34" charset="0"/>
                  </a:rPr>
                  <a:t>demonstrate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that</a:t>
                </a:r>
                <a:r>
                  <a:rPr lang="it-IT" dirty="0">
                    <a:cs typeface="Arial" pitchFamily="34" charset="0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𝑃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𝑟𝑖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yields</a:t>
                </a:r>
                <a:r>
                  <a:rPr lang="it-IT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+1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possible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codes</a:t>
                </a:r>
                <a:endParaRPr lang="it-IT" dirty="0">
                  <a:cs typeface="Arial" pitchFamily="34" charset="0"/>
                </a:endParaRPr>
              </a:p>
              <a:p>
                <a:pPr lvl="1"/>
                <a:r>
                  <a:rPr lang="it-IT" dirty="0" err="1">
                    <a:cs typeface="Arial" pitchFamily="34" charset="0"/>
                  </a:rPr>
                  <a:t>that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is</a:t>
                </a:r>
                <a:r>
                  <a:rPr lang="it-IT" dirty="0">
                    <a:cs typeface="Arial" pitchFamily="34" charset="0"/>
                  </a:rPr>
                  <a:t> a </a:t>
                </a:r>
                <a:r>
                  <a:rPr lang="it-IT" dirty="0" err="1">
                    <a:cs typeface="Arial" pitchFamily="34" charset="0"/>
                  </a:rPr>
                  <a:t>huge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improvement</a:t>
                </a:r>
                <a:r>
                  <a:rPr lang="it-IT" dirty="0">
                    <a:cs typeface="Arial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𝑃</m:t>
                        </m:r>
                      </m:sup>
                    </m:sSup>
                  </m:oMath>
                </a14:m>
                <a:endParaRPr lang="en-US" b="0" dirty="0">
                  <a:cs typeface="Arial" pitchFamily="34" charset="0"/>
                </a:endParaRPr>
              </a:p>
              <a:p>
                <a:pPr lvl="1"/>
                <a:r>
                  <a:rPr lang="it-IT" dirty="0" err="1">
                    <a:cs typeface="Arial" pitchFamily="34" charset="0"/>
                  </a:rPr>
                  <a:t>moreover</a:t>
                </a:r>
                <a:r>
                  <a:rPr lang="it-IT" dirty="0">
                    <a:cs typeface="Arial" pitchFamily="34" charset="0"/>
                  </a:rPr>
                  <a:t>, </a:t>
                </a:r>
                <a:r>
                  <a:rPr lang="it-IT" dirty="0" err="1">
                    <a:cs typeface="Arial" pitchFamily="34" charset="0"/>
                  </a:rPr>
                  <a:t>we</a:t>
                </a:r>
                <a:r>
                  <a:rPr lang="it-IT" dirty="0">
                    <a:cs typeface="Arial" pitchFamily="34" charset="0"/>
                  </a:rPr>
                  <a:t> can </a:t>
                </a:r>
                <a:r>
                  <a:rPr lang="it-IT" dirty="0" err="1">
                    <a:cs typeface="Arial" pitchFamily="34" charset="0"/>
                  </a:rPr>
                  <a:t>assign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labels</a:t>
                </a:r>
                <a:r>
                  <a:rPr lang="it-IT" dirty="0">
                    <a:cs typeface="Arial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]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 to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𝑃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𝑟𝑖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cs typeface="Arial" pitchFamily="34" charset="0"/>
                  </a:rPr>
                  <a:t>  </a:t>
                </a:r>
                <a:r>
                  <a:rPr lang="it-IT" dirty="0" err="1">
                    <a:cs typeface="Arial" pitchFamily="34" charset="0"/>
                  </a:rPr>
                  <a:t>patterns</a:t>
                </a:r>
                <a:r>
                  <a:rPr lang="it-IT" dirty="0">
                    <a:cs typeface="Arial" pitchFamily="34" charset="0"/>
                  </a:rPr>
                  <a:t>, and </a:t>
                </a:r>
                <a:r>
                  <a:rPr lang="it-IT" dirty="0" err="1">
                    <a:cs typeface="Arial" pitchFamily="34" charset="0"/>
                  </a:rPr>
                  <a:t>label</a:t>
                </a:r>
                <a:r>
                  <a:rPr lang="it-IT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+1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 to </a:t>
                </a:r>
                <a:r>
                  <a:rPr lang="it-IT" dirty="0" err="1">
                    <a:cs typeface="Arial" pitchFamily="34" charset="0"/>
                  </a:rPr>
                  <a:t>all</a:t>
                </a:r>
                <a:r>
                  <a:rPr lang="it-IT" dirty="0">
                    <a:cs typeface="Arial" pitchFamily="34" charset="0"/>
                  </a:rPr>
                  <a:t> the </a:t>
                </a:r>
                <a:r>
                  <a:rPr lang="it-IT" dirty="0" err="1">
                    <a:cs typeface="Arial" pitchFamily="34" charset="0"/>
                  </a:rPr>
                  <a:t>remaning</a:t>
                </a:r>
                <a:r>
                  <a:rPr lang="it-IT" dirty="0">
                    <a:cs typeface="Arial" pitchFamily="34" charset="0"/>
                  </a:rPr>
                  <a:t> (</a:t>
                </a:r>
                <a:r>
                  <a:rPr lang="it-IT" dirty="0" err="1">
                    <a:cs typeface="Arial" pitchFamily="34" charset="0"/>
                  </a:rPr>
                  <a:t>nonuniform</a:t>
                </a:r>
                <a:r>
                  <a:rPr lang="it-IT" dirty="0">
                    <a:cs typeface="Arial" pitchFamily="34" charset="0"/>
                  </a:rPr>
                  <a:t>) LBP </a:t>
                </a:r>
                <a:r>
                  <a:rPr lang="it-IT" dirty="0" err="1">
                    <a:cs typeface="Arial" pitchFamily="34" charset="0"/>
                  </a:rPr>
                  <a:t>patterns</a:t>
                </a:r>
                <a:endParaRPr lang="it-IT" dirty="0">
                  <a:cs typeface="Arial" pitchFamily="34" charset="0"/>
                </a:endParaRPr>
              </a:p>
              <a:p>
                <a:pPr lvl="2"/>
                <a:r>
                  <a:rPr lang="it-IT" dirty="0" err="1">
                    <a:cs typeface="Arial" pitchFamily="34" charset="0"/>
                  </a:rPr>
                  <a:t>we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know</a:t>
                </a:r>
                <a:r>
                  <a:rPr lang="it-IT" dirty="0">
                    <a:cs typeface="Arial" pitchFamily="34" charset="0"/>
                  </a:rPr>
                  <a:t> the </a:t>
                </a:r>
                <a:r>
                  <a:rPr lang="it-IT" dirty="0" err="1">
                    <a:cs typeface="Arial" pitchFamily="34" charset="0"/>
                  </a:rPr>
                  <a:t>latter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achieve</a:t>
                </a:r>
                <a:r>
                  <a:rPr lang="it-IT" dirty="0">
                    <a:cs typeface="Arial" pitchFamily="34" charset="0"/>
                  </a:rPr>
                  <a:t> the </a:t>
                </a:r>
                <a:r>
                  <a:rPr lang="it-IT" dirty="0" err="1">
                    <a:cs typeface="Arial" pitchFamily="34" charset="0"/>
                  </a:rPr>
                  <a:t>remaining</a:t>
                </a:r>
                <a:r>
                  <a:rPr lang="it-IT" dirty="0">
                    <a:cs typeface="Arial" pitchFamily="34" charset="0"/>
                  </a:rPr>
                  <a:t> 10% of the </a:t>
                </a:r>
                <a:r>
                  <a:rPr lang="it-IT" dirty="0" err="1">
                    <a:cs typeface="Arial" pitchFamily="34" charset="0"/>
                  </a:rPr>
                  <a:t>occurrences</a:t>
                </a:r>
                <a:endParaRPr lang="it-IT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Uniform-two rotation invariant LBP</a:t>
            </a:r>
          </a:p>
        </p:txBody>
      </p:sp>
    </p:spTree>
    <p:extLst>
      <p:ext uri="{BB962C8B-B14F-4D97-AF65-F5344CB8AC3E}">
        <p14:creationId xmlns:p14="http://schemas.microsoft.com/office/powerpoint/2010/main" val="14651568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dirty="0">
                    <a:cs typeface="Arial" pitchFamily="34" charset="0"/>
                  </a:rPr>
                  <a:t>in the case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8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it-IT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𝑟𝑖</m:t>
                        </m:r>
                        <m:r>
                          <a:rPr lang="it-IT" i="1">
                            <a:latin typeface="Cambria Math"/>
                          </a:rPr>
                          <m:t>𝑢</m:t>
                        </m:r>
                        <m:r>
                          <a:rPr lang="it-IT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we</a:t>
                </a:r>
                <a:r>
                  <a:rPr lang="it-IT" dirty="0">
                    <a:cs typeface="Arial" pitchFamily="34" charset="0"/>
                  </a:rPr>
                  <a:t> 10 </a:t>
                </a:r>
                <a:r>
                  <a:rPr lang="it-IT" dirty="0" err="1">
                    <a:cs typeface="Arial" pitchFamily="34" charset="0"/>
                  </a:rPr>
                  <a:t>different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codes</a:t>
                </a:r>
                <a:r>
                  <a:rPr lang="it-IT" dirty="0">
                    <a:cs typeface="Arial" pitchFamily="34" charset="0"/>
                  </a:rPr>
                  <a:t> in </a:t>
                </a:r>
                <a:r>
                  <a:rPr lang="it-IT" dirty="0" err="1">
                    <a:cs typeface="Arial" pitchFamily="34" charset="0"/>
                  </a:rPr>
                  <a:t>place</a:t>
                </a:r>
                <a:r>
                  <a:rPr lang="it-IT" dirty="0">
                    <a:cs typeface="Arial" pitchFamily="34" charset="0"/>
                  </a:rPr>
                  <a:t> of 36</a:t>
                </a:r>
                <a:endParaRPr lang="en-US" dirty="0"/>
              </a:p>
              <a:p>
                <a:endParaRPr lang="it-IT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Uniform-two rotation invariant LBP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8749" y="1964902"/>
            <a:ext cx="8221981" cy="312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ttangolo arrotondato 6"/>
          <p:cNvSpPr/>
          <p:nvPr/>
        </p:nvSpPr>
        <p:spPr>
          <a:xfrm>
            <a:off x="433498" y="1307115"/>
            <a:ext cx="8431533" cy="3787290"/>
          </a:xfrm>
          <a:prstGeom prst="roundRect">
            <a:avLst>
              <a:gd name="adj" fmla="val 1977"/>
            </a:avLst>
          </a:prstGeom>
          <a:solidFill>
            <a:schemeClr val="accent1">
              <a:alpha val="1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579386" y="1722616"/>
            <a:ext cx="8171344" cy="1027876"/>
          </a:xfrm>
          <a:prstGeom prst="roundRect">
            <a:avLst>
              <a:gd name="adj" fmla="val 10417"/>
            </a:avLst>
          </a:prstGeom>
          <a:solidFill>
            <a:schemeClr val="accent1">
              <a:alpha val="1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it-IT" sz="1200"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arrotondato 8"/>
              <p:cNvSpPr/>
              <p:nvPr/>
            </p:nvSpPr>
            <p:spPr>
              <a:xfrm>
                <a:off x="663206" y="1770240"/>
                <a:ext cx="1004733" cy="242287"/>
              </a:xfrm>
              <a:prstGeom prst="roundRect">
                <a:avLst>
                  <a:gd name="adj" fmla="val 27251"/>
                </a:avLst>
              </a:prstGeom>
              <a:solidFill>
                <a:srgbClr val="4F81BD">
                  <a:alpha val="75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𝑳𝑩𝑷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𝟖</m:t>
                          </m:r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𝒓𝒊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𝒖</m:t>
                          </m:r>
                          <m: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it-IT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9" name="Rettangolo arrotondat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06" y="1770240"/>
                <a:ext cx="1004733" cy="242287"/>
              </a:xfrm>
              <a:prstGeom prst="roundRect">
                <a:avLst>
                  <a:gd name="adj" fmla="val 27251"/>
                </a:avLst>
              </a:prstGeom>
              <a:blipFill rotWithShape="0">
                <a:blip r:embed="rId4"/>
                <a:stretch>
                  <a:fillRect b="-6818"/>
                </a:stretch>
              </a:blip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arrotondato 9"/>
              <p:cNvSpPr/>
              <p:nvPr/>
            </p:nvSpPr>
            <p:spPr>
              <a:xfrm>
                <a:off x="490649" y="1373790"/>
                <a:ext cx="1004733" cy="257511"/>
              </a:xfrm>
              <a:prstGeom prst="roundRect">
                <a:avLst>
                  <a:gd name="adj" fmla="val 27251"/>
                </a:avLst>
              </a:prstGeom>
              <a:solidFill>
                <a:srgbClr val="4F81BD">
                  <a:alpha val="75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𝑳𝑩𝑷</m:t>
                          </m:r>
                        </m:e>
                        <m:sub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𝟖</m:t>
                          </m:r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it-IT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𝒓𝒊</m:t>
                          </m:r>
                        </m:sup>
                      </m:sSubSup>
                    </m:oMath>
                  </m:oMathPara>
                </a14:m>
                <a:endParaRPr kumimoji="0" lang="it-IT" sz="14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10" name="Rettangolo arrotondat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49" y="1373790"/>
                <a:ext cx="1004733" cy="257511"/>
              </a:xfrm>
              <a:prstGeom prst="roundRect">
                <a:avLst>
                  <a:gd name="adj" fmla="val 27251"/>
                </a:avLst>
              </a:prstGeom>
              <a:blipFill rotWithShape="0">
                <a:blip r:embed="rId5"/>
                <a:stretch>
                  <a:fillRect b="-2128"/>
                </a:stretch>
              </a:blip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5341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objects (and the corresponding patterns) are often present at </a:t>
                </a:r>
                <a:r>
                  <a:rPr lang="en-US" b="1" dirty="0"/>
                  <a:t>different scales</a:t>
                </a:r>
              </a:p>
              <a:p>
                <a:r>
                  <a:rPr lang="it-IT" dirty="0" err="1">
                    <a:cs typeface="Arial" pitchFamily="34" charset="0"/>
                  </a:rPr>
                  <a:t>if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we</a:t>
                </a:r>
                <a:r>
                  <a:rPr lang="it-IT" dirty="0">
                    <a:cs typeface="Arial" pitchFamily="34" charset="0"/>
                  </a:rPr>
                  <a:t> assume</a:t>
                </a:r>
                <a:r>
                  <a:rPr lang="it-IT" baseline="30000" dirty="0">
                    <a:cs typeface="Arial" pitchFamily="34" charset="0"/>
                  </a:rPr>
                  <a:t>(*)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it-IT" i="1">
                            <a:latin typeface="Cambria Math"/>
                          </a:rPr>
                          <m:t>𝑃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it-IT" i="1">
                            <a:latin typeface="Cambria Math"/>
                          </a:rPr>
                          <m:t>𝑅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𝑟𝑖</m:t>
                        </m:r>
                        <m:r>
                          <a:rPr lang="it-IT" i="1">
                            <a:latin typeface="Cambria Math"/>
                          </a:rPr>
                          <m:t>𝑢</m:t>
                        </m:r>
                        <m:r>
                          <a:rPr lang="it-IT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dirty="0">
                    <a:cs typeface="Arial" pitchFamily="34" charset="0"/>
                  </a:rPr>
                  <a:t> for </a:t>
                </a:r>
                <a:r>
                  <a:rPr lang="it-IT" dirty="0" err="1">
                    <a:cs typeface="Arial" pitchFamily="34" charset="0"/>
                  </a:rPr>
                  <a:t>different</a:t>
                </a:r>
                <a:r>
                  <a:rPr lang="it-IT" dirty="0"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𝑃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𝑅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s to be </a:t>
                </a:r>
                <a:r>
                  <a:rPr lang="it-IT" b="1" dirty="0" err="1">
                    <a:cs typeface="Arial" pitchFamily="34" charset="0"/>
                  </a:rPr>
                  <a:t>statistically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independent</a:t>
                </a:r>
                <a:r>
                  <a:rPr lang="it-IT" dirty="0">
                    <a:cs typeface="Arial" pitchFamily="34" charset="0"/>
                  </a:rPr>
                  <a:t>, </a:t>
                </a:r>
                <a:r>
                  <a:rPr lang="it-IT" dirty="0" err="1">
                    <a:cs typeface="Arial" pitchFamily="34" charset="0"/>
                  </a:rPr>
                  <a:t>we</a:t>
                </a:r>
                <a:r>
                  <a:rPr lang="it-IT" dirty="0">
                    <a:cs typeface="Arial" pitchFamily="34" charset="0"/>
                  </a:rPr>
                  <a:t> can combine the </a:t>
                </a:r>
                <a:r>
                  <a:rPr lang="it-IT" dirty="0" err="1">
                    <a:cs typeface="Arial" pitchFamily="34" charset="0"/>
                  </a:rPr>
                  <a:t>corresponding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histograms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into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one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histogram</a:t>
                </a:r>
                <a:r>
                  <a:rPr lang="it-IT" dirty="0">
                    <a:cs typeface="Arial" pitchFamily="34" charset="0"/>
                  </a:rPr>
                  <a:t>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Multiresolution LBP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4488" y="2525004"/>
            <a:ext cx="3249929" cy="98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uppo 4"/>
          <p:cNvGrpSpPr/>
          <p:nvPr/>
        </p:nvGrpSpPr>
        <p:grpSpPr>
          <a:xfrm>
            <a:off x="4814490" y="2570724"/>
            <a:ext cx="3176077" cy="1033351"/>
            <a:chOff x="5221163" y="3351120"/>
            <a:chExt cx="3176077" cy="103335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21163" y="3354091"/>
              <a:ext cx="1102863" cy="1030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6265103" y="3351120"/>
              <a:ext cx="1102863" cy="1030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94377" y="3351120"/>
              <a:ext cx="1102863" cy="1030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Segnaposto contenuto 2"/>
          <p:cNvSpPr txBox="1">
            <a:spLocks/>
          </p:cNvSpPr>
          <p:nvPr/>
        </p:nvSpPr>
        <p:spPr>
          <a:xfrm>
            <a:off x="3750699" y="2658133"/>
            <a:ext cx="814236" cy="8534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2800">
                <a:latin typeface="+mj-lt"/>
                <a:cs typeface="Arial" pitchFamily="34" charset="0"/>
              </a:rPr>
              <a:t>…</a:t>
            </a:r>
            <a:endParaRPr lang="it-IT" sz="2800" i="1" dirty="0">
              <a:latin typeface="+mj-lt"/>
              <a:cs typeface="Arial" pitchFamily="34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7975986" y="2666329"/>
            <a:ext cx="814236" cy="85343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Clr>
                <a:srgbClr val="008EC4"/>
              </a:buClr>
              <a:buFont typeface="Wingdings 2"/>
              <a:buNone/>
            </a:pPr>
            <a:r>
              <a:rPr lang="it-IT" sz="2800">
                <a:latin typeface="+mj-lt"/>
                <a:cs typeface="Arial" pitchFamily="34" charset="0"/>
              </a:rPr>
              <a:t>…</a:t>
            </a:r>
            <a:endParaRPr lang="it-IT" sz="2800" i="1" dirty="0">
              <a:latin typeface="+mj-lt"/>
              <a:cs typeface="Arial" pitchFamily="34" charset="0"/>
            </a:endParaRPr>
          </a:p>
        </p:txBody>
      </p:sp>
      <p:sp>
        <p:nvSpPr>
          <p:cNvPr id="11" name="Freccia angolare in su 10"/>
          <p:cNvSpPr/>
          <p:nvPr/>
        </p:nvSpPr>
        <p:spPr>
          <a:xfrm>
            <a:off x="510540" y="3954106"/>
            <a:ext cx="6240780" cy="495300"/>
          </a:xfrm>
          <a:prstGeom prst="bentUpArrow">
            <a:avLst>
              <a:gd name="adj1" fmla="val 26538"/>
              <a:gd name="adj2" fmla="val 25000"/>
              <a:gd name="adj3" fmla="val 25000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aperta 11"/>
          <p:cNvSpPr/>
          <p:nvPr/>
        </p:nvSpPr>
        <p:spPr>
          <a:xfrm rot="16200000">
            <a:off x="6515652" y="1987591"/>
            <a:ext cx="228601" cy="35063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/>
          <p:cNvSpPr/>
          <p:nvPr/>
        </p:nvSpPr>
        <p:spPr>
          <a:xfrm rot="5400000">
            <a:off x="683106" y="3626472"/>
            <a:ext cx="540060" cy="540000"/>
          </a:xfrm>
          <a:prstGeom prst="rightArrow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/>
          <p:cNvSpPr/>
          <p:nvPr/>
        </p:nvSpPr>
        <p:spPr>
          <a:xfrm rot="5400000">
            <a:off x="1729422" y="3652658"/>
            <a:ext cx="540060" cy="540000"/>
          </a:xfrm>
          <a:prstGeom prst="rightArrow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/>
          <p:cNvSpPr/>
          <p:nvPr/>
        </p:nvSpPr>
        <p:spPr>
          <a:xfrm rot="5400000">
            <a:off x="2786226" y="3652658"/>
            <a:ext cx="540060" cy="540000"/>
          </a:xfrm>
          <a:prstGeom prst="rightArrow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a destra 16"/>
          <p:cNvSpPr/>
          <p:nvPr/>
        </p:nvSpPr>
        <p:spPr>
          <a:xfrm rot="5400000">
            <a:off x="3689709" y="3648364"/>
            <a:ext cx="540060" cy="540000"/>
          </a:xfrm>
          <a:prstGeom prst="rightArrow">
            <a:avLst/>
          </a:prstGeom>
          <a:solidFill>
            <a:schemeClr val="accent1">
              <a:alpha val="18000"/>
            </a:schemeClr>
          </a:solidFill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6887704" y="3775887"/>
            <a:ext cx="1634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feature</a:t>
            </a:r>
            <a:r>
              <a:rPr lang="it-IT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it-IT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vector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/>
              <p:cNvSpPr/>
              <p:nvPr/>
            </p:nvSpPr>
            <p:spPr>
              <a:xfrm>
                <a:off x="437354" y="4622353"/>
                <a:ext cx="8352868" cy="683072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lvl="0" algn="just">
                  <a:defRPr/>
                </a:pPr>
                <a:r>
                  <a:rPr lang="it-IT" sz="1400" baseline="300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(*)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does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not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necessarily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hold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in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practice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,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but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it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is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required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to </a:t>
                </a:r>
                <a:r>
                  <a:rPr lang="it-IT" sz="1400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yield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an </a:t>
                </a:r>
                <a:r>
                  <a:rPr lang="it-IT" sz="1400" b="1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efficient</a:t>
                </a:r>
                <a:r>
                  <a:rPr lang="it-IT" sz="1400" b="1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 </a:t>
                </a:r>
                <a:r>
                  <a:rPr lang="it-IT" sz="1400" b="1" dirty="0" err="1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implementation</a:t>
                </a:r>
                <a:r>
                  <a:rPr lang="it-IT" sz="1400" dirty="0">
                    <a:solidFill>
                      <a:prstClr val="black"/>
                    </a:solidFill>
                    <a:latin typeface="Calibri Light" panose="020F0302020204030204" pitchFamily="34" charset="0"/>
                    <a:cs typeface="Arial" pitchFamily="34" charset="0"/>
                  </a:rPr>
                  <a:t>: </a:t>
                </a:r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for </a:t>
                </a:r>
                <a:r>
                  <a:rPr lang="it-IT" sz="1400" kern="0" dirty="0" err="1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instance</a:t>
                </a:r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by </a:t>
                </a:r>
                <a:r>
                  <a:rPr lang="it-IT" sz="1400" kern="0" dirty="0" err="1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using</a:t>
                </a:r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3 </a:t>
                </a:r>
                <a:r>
                  <a:rPr lang="it-IT" sz="1400" kern="0" dirty="0" err="1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operators</a:t>
                </a:r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16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𝑟𝑖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𝐿𝐵𝑃</m:t>
                        </m:r>
                      </m:e>
                      <m:sub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24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5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𝑟𝑖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it-IT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it-IT" sz="1400" kern="0" dirty="0" err="1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we</a:t>
                </a:r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it-IT" sz="1400" kern="0" dirty="0" err="1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would</a:t>
                </a:r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it-IT" sz="1400" kern="0" dirty="0" err="1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get</a:t>
                </a:r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a </a:t>
                </a:r>
                <a:r>
                  <a:rPr lang="it-IT" sz="1400" kern="0" dirty="0" err="1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feature</a:t>
                </a:r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it-IT" sz="1400" kern="0" dirty="0" err="1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vector</a:t>
                </a:r>
                <a:r>
                  <a:rPr lang="it-IT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of </a:t>
                </a:r>
                <a:r>
                  <a:rPr lang="de-DE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256 × 243 × 555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≈ </m:t>
                    </m:r>
                  </m:oMath>
                </a14:m>
                <a:r>
                  <a:rPr lang="de-DE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3.5 × 10</a:t>
                </a:r>
                <a:r>
                  <a:rPr lang="de-DE" sz="1400" kern="0" baseline="300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7</a:t>
                </a:r>
                <a:r>
                  <a:rPr lang="de-DE" sz="1400" kern="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de-DE" sz="1400" kern="0" dirty="0" err="1">
                    <a:latin typeface="Calibri Light" panose="020F0302020204030204" pitchFamily="34" charset="0"/>
                  </a:rPr>
                  <a:t>bins</a:t>
                </a:r>
                <a:endParaRPr lang="it-IT" sz="1400" kern="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1" name="Rettango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54" y="4622353"/>
                <a:ext cx="8352868" cy="683072"/>
              </a:xfrm>
              <a:prstGeom prst="rect">
                <a:avLst/>
              </a:prstGeom>
              <a:blipFill rotWithShape="0">
                <a:blip r:embed="rId5"/>
                <a:stretch>
                  <a:fillRect l="-219" t="-893" r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4011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3717656" cy="4448468"/>
          </a:xfrm>
        </p:spPr>
        <p:txBody>
          <a:bodyPr anchor="ctr" anchorCtr="0"/>
          <a:lstStyle/>
          <a:p>
            <a:r>
              <a:rPr lang="en-US" dirty="0"/>
              <a:t>signal theory tells us that </a:t>
            </a:r>
            <a:r>
              <a:rPr lang="en-US" b="1" i="1" dirty="0"/>
              <a:t>sparse sampling </a:t>
            </a:r>
            <a:r>
              <a:rPr lang="en-US" dirty="0"/>
              <a:t>may lead to </a:t>
            </a:r>
            <a:r>
              <a:rPr lang="en-US" b="1" i="1" dirty="0"/>
              <a:t>aliasing</a:t>
            </a:r>
            <a:r>
              <a:rPr lang="en-US" dirty="0"/>
              <a:t> problems</a:t>
            </a:r>
          </a:p>
          <a:p>
            <a:endParaRPr lang="en-US" dirty="0">
              <a:cs typeface="Arial" pitchFamily="34" charset="0"/>
            </a:endParaRPr>
          </a:p>
          <a:p>
            <a:r>
              <a:rPr lang="en-US" dirty="0">
                <a:cs typeface="Arial" pitchFamily="34" charset="0"/>
              </a:rPr>
              <a:t>moreover, the farther the samples from the center, the higher the </a:t>
            </a:r>
            <a:r>
              <a:rPr lang="en-US" b="1" dirty="0">
                <a:cs typeface="Arial" pitchFamily="34" charset="0"/>
              </a:rPr>
              <a:t>influence of noise</a:t>
            </a:r>
            <a:endParaRPr lang="it-IT" b="1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Multiresolution LBP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1462490"/>
            <a:ext cx="4439155" cy="289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354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Multiresolution LBP-F(</a:t>
            </a:r>
            <a:r>
              <a:rPr lang="en-US" dirty="0" err="1"/>
              <a:t>iltering</a:t>
            </a:r>
            <a:r>
              <a:rPr lang="en-US" dirty="0"/>
              <a:t>)</a:t>
            </a:r>
          </a:p>
        </p:txBody>
      </p:sp>
      <p:grpSp>
        <p:nvGrpSpPr>
          <p:cNvPr id="5" name="Gruppo 4"/>
          <p:cNvGrpSpPr/>
          <p:nvPr/>
        </p:nvGrpSpPr>
        <p:grpSpPr>
          <a:xfrm>
            <a:off x="4972789" y="922999"/>
            <a:ext cx="2758562" cy="2735652"/>
            <a:chOff x="586740" y="3825169"/>
            <a:chExt cx="2758562" cy="273565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537"/>
            <a:stretch/>
          </p:blipFill>
          <p:spPr bwMode="auto">
            <a:xfrm>
              <a:off x="586740" y="3825169"/>
              <a:ext cx="2758562" cy="27356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Ovale 9"/>
            <p:cNvSpPr/>
            <p:nvPr/>
          </p:nvSpPr>
          <p:spPr>
            <a:xfrm>
              <a:off x="1225170" y="469062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e 10"/>
            <p:cNvSpPr/>
            <p:nvPr/>
          </p:nvSpPr>
          <p:spPr>
            <a:xfrm>
              <a:off x="1021970" y="5192995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1"/>
            <p:cNvSpPr/>
            <p:nvPr/>
          </p:nvSpPr>
          <p:spPr>
            <a:xfrm>
              <a:off x="1715390" y="448996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e 12"/>
            <p:cNvSpPr/>
            <p:nvPr/>
          </p:nvSpPr>
          <p:spPr>
            <a:xfrm>
              <a:off x="2218310" y="469062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e 13"/>
            <p:cNvSpPr/>
            <p:nvPr/>
          </p:nvSpPr>
          <p:spPr>
            <a:xfrm>
              <a:off x="2416430" y="5192995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Ovale 14"/>
            <p:cNvSpPr/>
            <p:nvPr/>
          </p:nvSpPr>
          <p:spPr>
            <a:xfrm>
              <a:off x="1225170" y="568884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Ovale 15"/>
            <p:cNvSpPr/>
            <p:nvPr/>
          </p:nvSpPr>
          <p:spPr>
            <a:xfrm>
              <a:off x="1715390" y="588950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Ovale 16"/>
            <p:cNvSpPr/>
            <p:nvPr/>
          </p:nvSpPr>
          <p:spPr>
            <a:xfrm>
              <a:off x="2218310" y="569360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e 17"/>
            <p:cNvSpPr/>
            <p:nvPr/>
          </p:nvSpPr>
          <p:spPr>
            <a:xfrm>
              <a:off x="1499490" y="497256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e 18"/>
            <p:cNvSpPr/>
            <p:nvPr/>
          </p:nvSpPr>
          <p:spPr>
            <a:xfrm>
              <a:off x="1413570" y="5192995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e 19"/>
            <p:cNvSpPr/>
            <p:nvPr/>
          </p:nvSpPr>
          <p:spPr>
            <a:xfrm>
              <a:off x="1715390" y="488754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e 20"/>
            <p:cNvSpPr/>
            <p:nvPr/>
          </p:nvSpPr>
          <p:spPr>
            <a:xfrm>
              <a:off x="1936370" y="497256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2" name="Ovale 21"/>
            <p:cNvSpPr/>
            <p:nvPr/>
          </p:nvSpPr>
          <p:spPr>
            <a:xfrm>
              <a:off x="2030350" y="5192675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Ovale 22"/>
            <p:cNvSpPr/>
            <p:nvPr/>
          </p:nvSpPr>
          <p:spPr>
            <a:xfrm>
              <a:off x="1499490" y="540182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Ovale 23"/>
            <p:cNvSpPr/>
            <p:nvPr/>
          </p:nvSpPr>
          <p:spPr>
            <a:xfrm>
              <a:off x="1715390" y="550342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/>
            <p:cNvSpPr/>
            <p:nvPr/>
          </p:nvSpPr>
          <p:spPr>
            <a:xfrm>
              <a:off x="1936370" y="5398960"/>
              <a:ext cx="72000" cy="72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/>
            <p:cNvSpPr/>
            <p:nvPr/>
          </p:nvSpPr>
          <p:spPr>
            <a:xfrm>
              <a:off x="1730850" y="5063180"/>
              <a:ext cx="54000" cy="54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/>
            <p:cNvSpPr/>
            <p:nvPr/>
          </p:nvSpPr>
          <p:spPr>
            <a:xfrm>
              <a:off x="1826710" y="5103615"/>
              <a:ext cx="54000" cy="54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/>
            <p:cNvSpPr/>
            <p:nvPr/>
          </p:nvSpPr>
          <p:spPr>
            <a:xfrm>
              <a:off x="1826880" y="5291780"/>
              <a:ext cx="54000" cy="54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/>
            <p:cNvSpPr/>
            <p:nvPr/>
          </p:nvSpPr>
          <p:spPr>
            <a:xfrm>
              <a:off x="1862930" y="5196595"/>
              <a:ext cx="54000" cy="54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e 29"/>
            <p:cNvSpPr/>
            <p:nvPr/>
          </p:nvSpPr>
          <p:spPr>
            <a:xfrm>
              <a:off x="1629250" y="5096015"/>
              <a:ext cx="54000" cy="54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/>
            <p:cNvSpPr/>
            <p:nvPr/>
          </p:nvSpPr>
          <p:spPr>
            <a:xfrm>
              <a:off x="1597340" y="5199135"/>
              <a:ext cx="54000" cy="54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/>
            <p:cNvSpPr/>
            <p:nvPr/>
          </p:nvSpPr>
          <p:spPr>
            <a:xfrm>
              <a:off x="1629420" y="5295675"/>
              <a:ext cx="54000" cy="54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e 32"/>
            <p:cNvSpPr/>
            <p:nvPr/>
          </p:nvSpPr>
          <p:spPr>
            <a:xfrm>
              <a:off x="1730850" y="5327755"/>
              <a:ext cx="54000" cy="540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222480" cy="4448468"/>
              </a:xfrm>
            </p:spPr>
            <p:txBody>
              <a:bodyPr anchor="ctr" anchorCtr="0"/>
              <a:lstStyle/>
              <a:p>
                <a:pPr>
                  <a:spcAft>
                    <a:spcPts val="600"/>
                  </a:spcAft>
                  <a:buClr>
                    <a:srgbClr val="008EC4"/>
                  </a:buClr>
                </a:pPr>
                <a:r>
                  <a:rPr lang="it-IT" dirty="0">
                    <a:cs typeface="Arial" pitchFamily="34" charset="0"/>
                  </a:rPr>
                  <a:t>pixels are </a:t>
                </a:r>
                <a:r>
                  <a:rPr lang="it-IT" dirty="0" err="1">
                    <a:cs typeface="Arial" pitchFamily="34" charset="0"/>
                  </a:rPr>
                  <a:t>replaced</a:t>
                </a:r>
                <a:r>
                  <a:rPr lang="it-IT" dirty="0">
                    <a:cs typeface="Arial" pitchFamily="34" charset="0"/>
                  </a:rPr>
                  <a:t> with the </a:t>
                </a:r>
                <a:r>
                  <a:rPr lang="it-IT" b="1" dirty="0" err="1">
                    <a:cs typeface="Arial" pitchFamily="34" charset="0"/>
                  </a:rPr>
                  <a:t>weighted</a:t>
                </a:r>
                <a:r>
                  <a:rPr lang="it-IT" b="1" dirty="0">
                    <a:cs typeface="Arial" pitchFamily="34" charset="0"/>
                  </a:rPr>
                  <a:t> sum</a:t>
                </a:r>
                <a:r>
                  <a:rPr lang="it-IT" dirty="0">
                    <a:cs typeface="Arial" pitchFamily="34" charset="0"/>
                  </a:rPr>
                  <a:t> of </a:t>
                </a:r>
                <a:r>
                  <a:rPr lang="it-IT" dirty="0" err="1">
                    <a:cs typeface="Arial" pitchFamily="34" charset="0"/>
                  </a:rPr>
                  <a:t>their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neghborhood</a:t>
                </a:r>
                <a:r>
                  <a:rPr lang="it-IT" dirty="0">
                    <a:cs typeface="Arial" pitchFamily="34" charset="0"/>
                  </a:rPr>
                  <a:t>, </a:t>
                </a:r>
                <a:r>
                  <a:rPr lang="it-IT" dirty="0" err="1">
                    <a:cs typeface="Arial" pitchFamily="34" charset="0"/>
                  </a:rPr>
                  <a:t>referred</a:t>
                </a:r>
                <a:r>
                  <a:rPr lang="it-IT" dirty="0">
                    <a:cs typeface="Arial" pitchFamily="34" charset="0"/>
                  </a:rPr>
                  <a:t> to </a:t>
                </a:r>
                <a:r>
                  <a:rPr lang="it-IT" dirty="0" err="1">
                    <a:cs typeface="Arial" pitchFamily="34" charset="0"/>
                  </a:rPr>
                  <a:t>as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b="1" i="1" dirty="0" err="1">
                    <a:cs typeface="Arial" pitchFamily="34" charset="0"/>
                  </a:rPr>
                  <a:t>effective</a:t>
                </a:r>
                <a:r>
                  <a:rPr lang="it-IT" b="1" i="1" dirty="0">
                    <a:cs typeface="Arial" pitchFamily="34" charset="0"/>
                  </a:rPr>
                  <a:t> area</a:t>
                </a: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  <a:buClr>
                    <a:srgbClr val="008EC4"/>
                  </a:buClr>
                </a:pPr>
                <a:r>
                  <a:rPr lang="it-IT" dirty="0" err="1">
                    <a:cs typeface="Arial" pitchFamily="34" charset="0"/>
                  </a:rPr>
                  <a:t>implemented</a:t>
                </a:r>
                <a:r>
                  <a:rPr lang="it-IT" dirty="0">
                    <a:cs typeface="Arial" pitchFamily="34" charset="0"/>
                  </a:rPr>
                  <a:t> with </a:t>
                </a:r>
                <a:r>
                  <a:rPr lang="it-IT" b="1" dirty="0">
                    <a:cs typeface="Arial" pitchFamily="34" charset="0"/>
                  </a:rPr>
                  <a:t>a </a:t>
                </a:r>
                <a:r>
                  <a:rPr lang="it-IT" b="1" dirty="0" err="1">
                    <a:cs typeface="Arial" pitchFamily="34" charset="0"/>
                  </a:rPr>
                  <a:t>Gaussian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filter</a:t>
                </a:r>
                <a:endParaRPr lang="it-IT" b="1" dirty="0">
                  <a:cs typeface="Arial" pitchFamily="34" charset="0"/>
                </a:endParaRPr>
              </a:p>
              <a:p>
                <a:pPr>
                  <a:spcAft>
                    <a:spcPts val="600"/>
                  </a:spcAft>
                  <a:buClr>
                    <a:srgbClr val="008EC4"/>
                  </a:buClr>
                </a:pPr>
                <a:r>
                  <a:rPr lang="it-IT" dirty="0" err="1">
                    <a:cs typeface="Arial" pitchFamily="34" charset="0"/>
                  </a:rPr>
                  <a:t>all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effective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areas</a:t>
                </a:r>
                <a:r>
                  <a:rPr lang="it-IT" dirty="0">
                    <a:cs typeface="Arial" pitchFamily="34" charset="0"/>
                  </a:rPr>
                  <a:t> (</a:t>
                </a:r>
                <a:r>
                  <a:rPr lang="it-IT" sz="1800" dirty="0">
                    <a:cs typeface="Arial" pitchFamily="34" charset="0"/>
                  </a:rPr>
                  <a:t>i.e., from the </a:t>
                </a:r>
                <a:r>
                  <a:rPr lang="it-IT" sz="1800" dirty="0" err="1">
                    <a:cs typeface="Arial" pitchFamily="34" charset="0"/>
                  </a:rPr>
                  <a:t>same</a:t>
                </a:r>
                <a:r>
                  <a:rPr lang="it-IT" sz="1800" dirty="0">
                    <a:cs typeface="Arial" pitchFamily="34" charset="0"/>
                  </a:rPr>
                  <a:t> scale and from </a:t>
                </a:r>
                <a:r>
                  <a:rPr lang="it-IT" sz="1800" dirty="0" err="1">
                    <a:cs typeface="Arial" pitchFamily="34" charset="0"/>
                  </a:rPr>
                  <a:t>different</a:t>
                </a:r>
                <a:r>
                  <a:rPr lang="it-IT" sz="1800" dirty="0">
                    <a:cs typeface="Arial" pitchFamily="34" charset="0"/>
                  </a:rPr>
                  <a:t> </a:t>
                </a:r>
                <a:r>
                  <a:rPr lang="it-IT" sz="1800" dirty="0" err="1">
                    <a:cs typeface="Arial" pitchFamily="34" charset="0"/>
                  </a:rPr>
                  <a:t>scales</a:t>
                </a:r>
                <a:r>
                  <a:rPr lang="it-IT" dirty="0">
                    <a:cs typeface="Arial" pitchFamily="34" charset="0"/>
                  </a:rPr>
                  <a:t>) </a:t>
                </a:r>
                <a:r>
                  <a:rPr lang="it-IT" b="1" dirty="0" err="1">
                    <a:cs typeface="Arial" pitchFamily="34" charset="0"/>
                  </a:rPr>
                  <a:t>touch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each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other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dirty="0">
                    <a:cs typeface="Arial" pitchFamily="34" charset="0"/>
                  </a:rPr>
                  <a:t>in </a:t>
                </a:r>
                <a:r>
                  <a:rPr lang="it-IT" dirty="0" err="1">
                    <a:cs typeface="Arial" pitchFamily="34" charset="0"/>
                  </a:rPr>
                  <a:t>order</a:t>
                </a:r>
                <a:r>
                  <a:rPr lang="it-IT" dirty="0">
                    <a:cs typeface="Arial" pitchFamily="34" charset="0"/>
                  </a:rPr>
                  <a:t> to </a:t>
                </a:r>
                <a:r>
                  <a:rPr lang="it-IT" b="1" dirty="0" err="1">
                    <a:cs typeface="Arial" pitchFamily="34" charset="0"/>
                  </a:rPr>
                  <a:t>maximize</a:t>
                </a:r>
                <a:r>
                  <a:rPr lang="it-IT" b="1" dirty="0">
                    <a:cs typeface="Arial" pitchFamily="34" charset="0"/>
                  </a:rPr>
                  <a:t> the </a:t>
                </a:r>
                <a:r>
                  <a:rPr lang="it-IT" b="1" dirty="0" err="1">
                    <a:cs typeface="Arial" pitchFamily="34" charset="0"/>
                  </a:rPr>
                  <a:t>spatial</a:t>
                </a:r>
                <a:r>
                  <a:rPr lang="it-IT" b="1" dirty="0">
                    <a:cs typeface="Arial" pitchFamily="34" charset="0"/>
                  </a:rPr>
                  <a:t> </a:t>
                </a:r>
                <a:r>
                  <a:rPr lang="it-IT" b="1" dirty="0" err="1">
                    <a:cs typeface="Arial" pitchFamily="34" charset="0"/>
                  </a:rPr>
                  <a:t>coverage</a:t>
                </a:r>
                <a:endParaRPr lang="it-IT" b="1" dirty="0">
                  <a:cs typeface="Arial" pitchFamily="34" charset="0"/>
                </a:endParaRPr>
              </a:p>
              <a:p>
                <a:pPr lvl="1">
                  <a:spcAft>
                    <a:spcPts val="600"/>
                  </a:spcAft>
                  <a:buClr>
                    <a:srgbClr val="008EC4"/>
                  </a:buClr>
                </a:pPr>
                <a:r>
                  <a:rPr lang="it-IT" dirty="0" err="1">
                    <a:cs typeface="Arial" pitchFamily="34" charset="0"/>
                  </a:rPr>
                  <a:t>implemented</a:t>
                </a:r>
                <a:r>
                  <a:rPr lang="it-IT" dirty="0">
                    <a:cs typeface="Arial" pitchFamily="34" charset="0"/>
                  </a:rPr>
                  <a:t> by </a:t>
                </a:r>
                <a:r>
                  <a:rPr lang="it-IT" dirty="0" err="1">
                    <a:cs typeface="Arial" pitchFamily="34" charset="0"/>
                  </a:rPr>
                  <a:t>using</a:t>
                </a:r>
                <a:r>
                  <a:rPr lang="it-IT" dirty="0">
                    <a:cs typeface="Arial" pitchFamily="34" charset="0"/>
                  </a:rPr>
                  <a:t> appropriate </a:t>
                </a:r>
                <a:r>
                  <a:rPr lang="it-IT" dirty="0" err="1">
                    <a:cs typeface="Arial" pitchFamily="34" charset="0"/>
                  </a:rPr>
                  <a:t>configurations</a:t>
                </a:r>
                <a:r>
                  <a:rPr lang="it-IT" dirty="0">
                    <a:cs typeface="Arial" pitchFamily="34" charset="0"/>
                  </a:rPr>
                  <a:t> of the </a:t>
                </a:r>
                <a:r>
                  <a:rPr lang="it-IT" dirty="0" err="1">
                    <a:cs typeface="Arial" pitchFamily="34" charset="0"/>
                  </a:rPr>
                  <a:t>Gaussian</a:t>
                </a:r>
                <a:r>
                  <a:rPr lang="it-IT" dirty="0">
                    <a:cs typeface="Arial" pitchFamily="34" charset="0"/>
                  </a:rPr>
                  <a:t> </a:t>
                </a:r>
                <a:r>
                  <a:rPr lang="it-IT" dirty="0" err="1">
                    <a:cs typeface="Arial" pitchFamily="34" charset="0"/>
                  </a:rPr>
                  <a:t>filters</a:t>
                </a:r>
                <a:r>
                  <a:rPr lang="it-IT" dirty="0">
                    <a:cs typeface="Arial" pitchFamily="34" charset="0"/>
                  </a:rPr>
                  <a:t> and </a:t>
                </a:r>
                <a:r>
                  <a:rPr lang="it-IT" dirty="0" err="1">
                    <a:cs typeface="Arial" pitchFamily="34" charset="0"/>
                  </a:rPr>
                  <a:t>choices</a:t>
                </a:r>
                <a:r>
                  <a:rPr lang="it-IT" dirty="0">
                    <a:cs typeface="Arial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𝑃</m:t>
                    </m:r>
                  </m:oMath>
                </a14:m>
                <a:r>
                  <a:rPr lang="it-IT" dirty="0">
                    <a:cs typeface="Arial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𝑅</m:t>
                    </m:r>
                  </m:oMath>
                </a14:m>
                <a:endParaRPr lang="it-IT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34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222480" cy="4448468"/>
              </a:xfrm>
              <a:blipFill rotWithShape="0">
                <a:blip r:embed="rId3"/>
                <a:stretch>
                  <a:fillRect l="-3175" r="-3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1"/>
          <a:stretch/>
        </p:blipFill>
        <p:spPr bwMode="auto">
          <a:xfrm>
            <a:off x="7333819" y="1095547"/>
            <a:ext cx="1486525" cy="240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5736" y="3806714"/>
            <a:ext cx="4208828" cy="122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12109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histograms so obtained are then concatenated to form one histogram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Multiresolution LBP-F(</a:t>
            </a:r>
            <a:r>
              <a:rPr lang="en-US" dirty="0" err="1"/>
              <a:t>iltering</a:t>
            </a:r>
            <a:r>
              <a:rPr lang="en-US" dirty="0"/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0" t="23101" r="10625" b="24399"/>
          <a:stretch/>
        </p:blipFill>
        <p:spPr bwMode="auto">
          <a:xfrm>
            <a:off x="1470937" y="1350646"/>
            <a:ext cx="6202126" cy="374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4235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LBP operator is robust against monotonic gray scale transformations</a:t>
            </a:r>
          </a:p>
          <a:p>
            <a:pPr lvl="1"/>
            <a:r>
              <a:rPr lang="en-US" dirty="0"/>
              <a:t>we can easily verify this by looking at the LBP image of an artificially modified image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Face Recognition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56" y="1879378"/>
            <a:ext cx="5526089" cy="31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94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LBPs have been successfully used to build discriminative LBP-signatures of face images to build powerful </a:t>
            </a:r>
            <a:r>
              <a:rPr lang="en-US" b="1" dirty="0"/>
              <a:t>face recognition </a:t>
            </a:r>
            <a:r>
              <a:rPr lang="en-US" dirty="0"/>
              <a:t>systems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Face Recognition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27" y="1822133"/>
            <a:ext cx="7258448" cy="315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3003127" y="5014395"/>
            <a:ext cx="614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example code available in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labs/ocv-face-detection-and-recognition.cpp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9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6275638" cy="4448468"/>
              </a:xfrm>
            </p:spPr>
            <p:txBody>
              <a:bodyPr anchor="ctr" anchorCtr="0"/>
              <a:lstStyle/>
              <a:p>
                <a:r>
                  <a:rPr lang="en-US" dirty="0"/>
                  <a:t>does adding more features always improve the results?</a:t>
                </a:r>
              </a:p>
              <a:p>
                <a:pPr lvl="1"/>
                <a:r>
                  <a:rPr lang="en-US" dirty="0"/>
                  <a:t>NO. In short, we must:</a:t>
                </a:r>
              </a:p>
              <a:p>
                <a:pPr lvl="2"/>
                <a:r>
                  <a:rPr lang="en-US" dirty="0"/>
                  <a:t>avoid unreliable features</a:t>
                </a:r>
              </a:p>
              <a:p>
                <a:pPr lvl="2"/>
                <a:r>
                  <a:rPr lang="en-US" dirty="0"/>
                  <a:t>be careful about correlations with existing features</a:t>
                </a:r>
              </a:p>
              <a:p>
                <a:pPr lvl="2"/>
                <a:r>
                  <a:rPr lang="en-US" dirty="0"/>
                  <a:t>be careful about measurement costs</a:t>
                </a:r>
              </a:p>
              <a:p>
                <a:pPr lvl="2"/>
                <a:r>
                  <a:rPr lang="en-US" dirty="0"/>
                  <a:t>be careful about noise in the measurements</a:t>
                </a:r>
              </a:p>
              <a:p>
                <a:r>
                  <a:rPr lang="en-US" dirty="0"/>
                  <a:t>are there any cons to working with very high dimensions?</a:t>
                </a:r>
              </a:p>
              <a:p>
                <a:pPr lvl="1"/>
                <a:r>
                  <a:rPr lang="en-US" dirty="0"/>
                  <a:t>YES: the </a:t>
                </a:r>
                <a:r>
                  <a:rPr lang="en-US" b="1" dirty="0"/>
                  <a:t>curse of dimensionality</a:t>
                </a:r>
              </a:p>
              <a:p>
                <a:pPr lvl="2"/>
                <a:r>
                  <a:rPr lang="en-US" dirty="0"/>
                  <a:t>the more dimensions, the more training samples are needed</a:t>
                </a:r>
              </a:p>
              <a:p>
                <a:pPr lvl="3"/>
                <a:r>
                  <a:rPr lang="en-US" dirty="0"/>
                  <a:t>otherwise </a:t>
                </a:r>
                <a:r>
                  <a:rPr lang="en-US" i="1" dirty="0" err="1"/>
                  <a:t>overfitting</a:t>
                </a:r>
                <a:r>
                  <a:rPr lang="en-US" dirty="0"/>
                  <a:t> is likely to occur</a:t>
                </a:r>
              </a:p>
              <a:p>
                <a:pPr lvl="2"/>
                <a:r>
                  <a:rPr lang="en-US" dirty="0"/>
                  <a:t>thumb rule: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6275638" cy="4448468"/>
              </a:xfrm>
              <a:blipFill rotWithShape="0">
                <a:blip r:embed="rId2"/>
                <a:stretch>
                  <a:fillRect l="-2138" r="-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Extraction: </a:t>
            </a:r>
            <a:r>
              <a:rPr lang="en-US" i="1" dirty="0"/>
              <a:t>warnings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9"/>
          <a:stretch/>
        </p:blipFill>
        <p:spPr>
          <a:xfrm>
            <a:off x="6753225" y="3647768"/>
            <a:ext cx="1754965" cy="140493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2" t="68295" r="72342" b="-9492"/>
          <a:stretch/>
        </p:blipFill>
        <p:spPr>
          <a:xfrm>
            <a:off x="6867524" y="1185555"/>
            <a:ext cx="1754965" cy="83313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9" t="11525" r="37145" b="-11525"/>
          <a:stretch/>
        </p:blipFill>
        <p:spPr>
          <a:xfrm>
            <a:off x="7086600" y="2119005"/>
            <a:ext cx="1421590" cy="14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106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-like features</a:t>
            </a:r>
            <a:br>
              <a:rPr lang="en-US" dirty="0"/>
            </a:br>
            <a:r>
              <a:rPr lang="en-US" sz="2800" dirty="0"/>
              <a:t>(basis sets)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54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dirty="0"/>
                  <a:t>proposed by Viola &amp; Jones (2001) for </a:t>
                </a:r>
                <a:r>
                  <a:rPr lang="it-IT" b="1" dirty="0"/>
                  <a:t>real-time</a:t>
                </a:r>
                <a:r>
                  <a:rPr lang="it-IT" dirty="0"/>
                  <a:t> </a:t>
                </a:r>
                <a:r>
                  <a:rPr lang="it-IT" b="1" dirty="0"/>
                  <a:t>face </a:t>
                </a:r>
                <a:r>
                  <a:rPr lang="it-IT" b="1" dirty="0" err="1"/>
                  <a:t>detection</a:t>
                </a:r>
                <a:endParaRPr lang="it-IT" b="1" dirty="0"/>
              </a:p>
              <a:p>
                <a:pPr lvl="1">
                  <a:spcBef>
                    <a:spcPts val="0"/>
                  </a:spcBef>
                </a:pPr>
                <a:r>
                  <a:rPr lang="it-IT" i="1" dirty="0" err="1"/>
                  <a:t>simple</a:t>
                </a:r>
                <a:endParaRPr lang="it-IT" i="1" dirty="0"/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a </a:t>
                </a:r>
                <a:r>
                  <a:rPr lang="en-US" dirty="0" err="1"/>
                  <a:t>Haar</a:t>
                </a:r>
                <a:r>
                  <a:rPr lang="en-US" dirty="0"/>
                  <a:t>-like feature considers </a:t>
                </a:r>
                <a:r>
                  <a:rPr lang="en-US" b="1" dirty="0"/>
                  <a:t>adjacent rectangular regions</a:t>
                </a:r>
                <a:r>
                  <a:rPr lang="en-US" dirty="0"/>
                  <a:t> at a specific location in a </a:t>
                </a:r>
                <a:r>
                  <a:rPr lang="en-US" b="1" dirty="0"/>
                  <a:t>detection window</a:t>
                </a:r>
                <a:r>
                  <a:rPr lang="en-US" dirty="0"/>
                  <a:t> (usually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24×24</m:t>
                    </m:r>
                  </m:oMath>
                </a14:m>
                <a:r>
                  <a:rPr lang="en-US" dirty="0"/>
                  <a:t>), </a:t>
                </a:r>
                <a:r>
                  <a:rPr lang="en-US" b="1" dirty="0"/>
                  <a:t>sums up the pixel intensities</a:t>
                </a:r>
                <a:r>
                  <a:rPr lang="en-US" dirty="0"/>
                  <a:t> in each region and calculates the </a:t>
                </a:r>
                <a:r>
                  <a:rPr lang="en-US" b="1" dirty="0"/>
                  <a:t>difference between these sums</a:t>
                </a:r>
                <a:r>
                  <a:rPr lang="en-US" dirty="0"/>
                  <a:t>. This difference is used to </a:t>
                </a:r>
                <a:r>
                  <a:rPr lang="en-US" b="1" dirty="0"/>
                  <a:t>categorize subsections </a:t>
                </a:r>
                <a:r>
                  <a:rPr lang="en-US" dirty="0"/>
                  <a:t>of an image.</a:t>
                </a:r>
                <a:endParaRPr lang="it-IT" dirty="0"/>
              </a:p>
              <a:p>
                <a:pPr lvl="1">
                  <a:spcBef>
                    <a:spcPts val="600"/>
                  </a:spcBef>
                </a:pPr>
                <a:r>
                  <a:rPr lang="it-IT" i="1" dirty="0" err="1"/>
                  <a:t>fast</a:t>
                </a:r>
                <a:endParaRPr lang="it-IT" i="1" dirty="0"/>
              </a:p>
              <a:p>
                <a:pPr lvl="2">
                  <a:spcBef>
                    <a:spcPts val="0"/>
                  </a:spcBef>
                </a:pPr>
                <a:r>
                  <a:rPr lang="it-IT" dirty="0"/>
                  <a:t>can be </a:t>
                </a:r>
                <a:r>
                  <a:rPr lang="it-IT" dirty="0" err="1"/>
                  <a:t>computed</a:t>
                </a:r>
                <a:r>
                  <a:rPr lang="it-IT" dirty="0"/>
                  <a:t> in </a:t>
                </a:r>
                <a:r>
                  <a:rPr lang="it-IT" dirty="0" err="1"/>
                  <a:t>constant</a:t>
                </a:r>
                <a:r>
                  <a:rPr lang="it-IT" dirty="0"/>
                  <a:t> time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it-IT" dirty="0"/>
                  <a:t>) </a:t>
                </a:r>
                <a:r>
                  <a:rPr lang="it-IT" dirty="0" err="1"/>
                  <a:t>using</a:t>
                </a:r>
                <a:r>
                  <a:rPr lang="it-IT" dirty="0"/>
                  <a:t> </a:t>
                </a:r>
                <a:r>
                  <a:rPr lang="it-IT" b="1" dirty="0" err="1"/>
                  <a:t>integral</a:t>
                </a:r>
                <a:r>
                  <a:rPr lang="it-IT" b="1" dirty="0"/>
                  <a:t> images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it-IT" i="1" dirty="0" err="1"/>
                  <a:t>effective</a:t>
                </a:r>
                <a:endParaRPr lang="it-IT" i="1" dirty="0"/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we all have foreheads, eyes, noses, mouths, and chins that yield distinctive </a:t>
                </a:r>
                <a:r>
                  <a:rPr lang="en-US" b="1" dirty="0"/>
                  <a:t>contrast patterns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8"/>
                <a:stretch>
                  <a:fillRect l="-1549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08056"/>
            <a:ext cx="952500" cy="141446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3808056"/>
            <a:ext cx="952500" cy="141446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3808056"/>
            <a:ext cx="952500" cy="141446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808056"/>
            <a:ext cx="952500" cy="141446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808056"/>
            <a:ext cx="952500" cy="141446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3808056"/>
            <a:ext cx="952500" cy="141446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06" y="3808056"/>
            <a:ext cx="952500" cy="1414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1204912" y="3995737"/>
                <a:ext cx="16042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effectLst>
                            <a:glow rad="101600">
                              <a:schemeClr val="tx1"/>
                            </a:glow>
                          </a:effectLst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effectLst>
                    <a:glow rad="101600">
                      <a:schemeClr val="tx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912" y="3995737"/>
                <a:ext cx="160429" cy="215444"/>
              </a:xfrm>
              <a:prstGeom prst="rect">
                <a:avLst/>
              </a:prstGeom>
              <a:blipFill rotWithShape="0">
                <a:blip r:embed="rId16"/>
                <a:stretch>
                  <a:fillRect l="-46154" t="-5556" r="-42308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1525628" y="4170841"/>
                <a:ext cx="1683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4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28" y="4170841"/>
                <a:ext cx="168316" cy="215444"/>
              </a:xfrm>
              <a:prstGeom prst="rect">
                <a:avLst/>
              </a:prstGeom>
              <a:blipFill rotWithShape="0">
                <a:blip r:embed="rId17"/>
                <a:stretch>
                  <a:fillRect l="-39286" t="-8333" r="-39286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1028700" y="4562381"/>
                <a:ext cx="1568362" cy="4167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05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3"/>
                              </m:r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1050" dirty="0"/>
                  <a:t>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23"/>
                              </m:rPr>
                              <a:rPr lang="en-US" sz="10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4562381"/>
                <a:ext cx="1568362" cy="416781"/>
              </a:xfrm>
              <a:prstGeom prst="rect">
                <a:avLst/>
              </a:prstGeom>
              <a:blipFill rotWithShape="0">
                <a:blip r:embed="rId18"/>
                <a:stretch>
                  <a:fillRect l="-16732" t="-63768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3956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prototypes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4492" y="731522"/>
                <a:ext cx="8566989" cy="4445959"/>
              </a:xfrm>
            </p:spPr>
            <p:txBody>
              <a:bodyPr/>
              <a:lstStyle/>
              <a:p>
                <a:r>
                  <a:rPr lang="it-IT" dirty="0" err="1"/>
                  <a:t>Haar</a:t>
                </a:r>
                <a:r>
                  <a:rPr lang="it-IT" dirty="0"/>
                  <a:t> </a:t>
                </a:r>
                <a:r>
                  <a:rPr lang="it-IT" dirty="0" err="1"/>
                  <a:t>feature</a:t>
                </a:r>
                <a:r>
                  <a:rPr lang="it-IT" dirty="0"/>
                  <a:t> = </a:t>
                </a:r>
                <a:r>
                  <a:rPr lang="it-IT" b="1" dirty="0" err="1"/>
                  <a:t>difference</a:t>
                </a:r>
                <a:r>
                  <a:rPr lang="it-IT" b="1" dirty="0"/>
                  <a:t> of </a:t>
                </a:r>
                <a:r>
                  <a:rPr lang="it-IT" b="1" dirty="0" err="1"/>
                  <a:t>intensity</a:t>
                </a:r>
                <a:r>
                  <a:rPr lang="it-IT" b="1" dirty="0"/>
                  <a:t> </a:t>
                </a:r>
                <a:r>
                  <a:rPr lang="it-IT" b="1" dirty="0" err="1"/>
                  <a:t>sums</a:t>
                </a:r>
                <a:r>
                  <a:rPr lang="it-IT" b="1" dirty="0"/>
                  <a:t> </a:t>
                </a:r>
                <a:r>
                  <a:rPr lang="it-IT" b="1" dirty="0" err="1"/>
                  <a:t>between</a:t>
                </a:r>
                <a:r>
                  <a:rPr lang="it-IT" b="1" dirty="0"/>
                  <a:t> </a:t>
                </a:r>
                <a:r>
                  <a:rPr lang="it-IT" b="1" dirty="0" err="1"/>
                  <a:t>adjacent</a:t>
                </a:r>
                <a:r>
                  <a:rPr lang="it-IT" b="1" dirty="0"/>
                  <a:t> </a:t>
                </a:r>
                <a:r>
                  <a:rPr lang="it-IT" b="1" dirty="0" err="1"/>
                  <a:t>rectangular</a:t>
                </a:r>
                <a:r>
                  <a:rPr lang="it-IT" b="1" dirty="0"/>
                  <a:t> </a:t>
                </a:r>
                <a:r>
                  <a:rPr lang="it-IT" b="1" dirty="0" err="1"/>
                  <a:t>regions</a:t>
                </a:r>
                <a:endParaRPr lang="it-IT" b="1" dirty="0"/>
              </a:p>
              <a:p>
                <a:pPr lvl="1"/>
                <a:r>
                  <a:rPr lang="it-IT" dirty="0" err="1"/>
                  <a:t>black</a:t>
                </a:r>
                <a:r>
                  <a:rPr lang="it-IT" dirty="0"/>
                  <a:t> </a:t>
                </a:r>
                <a:r>
                  <a:rPr lang="it-IT" dirty="0" err="1"/>
                  <a:t>rectangles</a:t>
                </a:r>
                <a:r>
                  <a:rPr lang="it-IT" dirty="0"/>
                  <a:t>: negative </a:t>
                </a:r>
                <a:r>
                  <a:rPr lang="it-IT" dirty="0" err="1"/>
                  <a:t>sign</a:t>
                </a:r>
                <a:r>
                  <a:rPr lang="it-IT" dirty="0"/>
                  <a:t> (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it-IT" dirty="0"/>
                  <a:t>); </a:t>
                </a:r>
                <a:r>
                  <a:rPr lang="it-IT" dirty="0" err="1"/>
                  <a:t>white</a:t>
                </a:r>
                <a:r>
                  <a:rPr lang="it-IT" dirty="0"/>
                  <a:t> </a:t>
                </a:r>
                <a:r>
                  <a:rPr lang="it-IT" dirty="0" err="1"/>
                  <a:t>rectangles</a:t>
                </a:r>
                <a:r>
                  <a:rPr lang="it-IT" dirty="0"/>
                  <a:t>: positive </a:t>
                </a:r>
                <a:r>
                  <a:rPr lang="it-IT" dirty="0" err="1"/>
                  <a:t>sign</a:t>
                </a:r>
                <a:r>
                  <a:rPr lang="it-IT" dirty="0"/>
                  <a:t>(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it-IT" dirty="0"/>
                  <a:t>)</a:t>
                </a:r>
              </a:p>
              <a:p>
                <a:pPr lvl="2"/>
                <a:r>
                  <a:rPr lang="it-IT" dirty="0" err="1"/>
                  <a:t>rectangles</a:t>
                </a:r>
                <a:r>
                  <a:rPr lang="it-IT" dirty="0"/>
                  <a:t> </a:t>
                </a:r>
                <a:r>
                  <a:rPr lang="it-IT" dirty="0" err="1"/>
                  <a:t>may</a:t>
                </a:r>
                <a:r>
                  <a:rPr lang="it-IT" dirty="0"/>
                  <a:t> </a:t>
                </a:r>
                <a:r>
                  <a:rPr lang="it-IT" dirty="0" err="1"/>
                  <a:t>also</a:t>
                </a:r>
                <a:r>
                  <a:rPr lang="it-IT" dirty="0"/>
                  <a:t> be </a:t>
                </a:r>
                <a:r>
                  <a:rPr lang="it-IT" dirty="0" err="1"/>
                  <a:t>assigned</a:t>
                </a:r>
                <a:r>
                  <a:rPr lang="it-IT" dirty="0"/>
                  <a:t> </a:t>
                </a:r>
                <a:r>
                  <a:rPr lang="it-IT" b="1" dirty="0" err="1"/>
                  <a:t>nonunit</a:t>
                </a:r>
                <a:r>
                  <a:rPr lang="it-IT" b="1" dirty="0"/>
                  <a:t> </a:t>
                </a:r>
                <a:r>
                  <a:rPr lang="it-IT" b="1" dirty="0" err="1"/>
                  <a:t>weights</a:t>
                </a:r>
                <a:r>
                  <a:rPr lang="it-IT" b="1" dirty="0"/>
                  <a:t> </a:t>
                </a:r>
                <a:r>
                  <a:rPr lang="it-IT" dirty="0"/>
                  <a:t>to </a:t>
                </a:r>
                <a:r>
                  <a:rPr lang="it-IT" dirty="0" err="1"/>
                  <a:t>give</a:t>
                </a:r>
                <a:r>
                  <a:rPr lang="it-IT" dirty="0"/>
                  <a:t> more </a:t>
                </a:r>
                <a:r>
                  <a:rPr lang="it-IT" dirty="0" err="1"/>
                  <a:t>importance</a:t>
                </a:r>
                <a:r>
                  <a:rPr lang="it-IT" dirty="0"/>
                  <a:t> to </a:t>
                </a:r>
                <a:r>
                  <a:rPr lang="it-IT" dirty="0" err="1"/>
                  <a:t>certain</a:t>
                </a:r>
                <a:r>
                  <a:rPr lang="it-IT" dirty="0"/>
                  <a:t> </a:t>
                </a:r>
                <a:r>
                  <a:rPr lang="it-IT" dirty="0" err="1"/>
                  <a:t>regions</a:t>
                </a:r>
                <a:endParaRPr lang="it-IT" dirty="0"/>
              </a:p>
              <a:p>
                <a:r>
                  <a:rPr lang="it-IT" dirty="0" err="1"/>
                  <a:t>three</a:t>
                </a:r>
                <a:r>
                  <a:rPr lang="it-IT" dirty="0"/>
                  <a:t> </a:t>
                </a:r>
                <a:r>
                  <a:rPr lang="it-IT" dirty="0" err="1"/>
                  <a:t>groups</a:t>
                </a:r>
                <a:endParaRPr lang="it-IT" dirty="0"/>
              </a:p>
              <a:p>
                <a:pPr marL="736092" lvl="1" indent="-342900"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it-IT" dirty="0" err="1"/>
                  <a:t>edge</a:t>
                </a:r>
                <a:r>
                  <a:rPr lang="it-IT" dirty="0"/>
                  <a:t> and line </a:t>
                </a:r>
                <a:r>
                  <a:rPr lang="it-IT" dirty="0" err="1"/>
                  <a:t>features</a:t>
                </a:r>
                <a:endParaRPr lang="it-IT" dirty="0"/>
              </a:p>
              <a:p>
                <a:pPr marL="736092" lvl="1" indent="-342900"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it-IT" dirty="0"/>
                  <a:t>center-surround </a:t>
                </a:r>
                <a:r>
                  <a:rPr lang="it-IT" dirty="0" err="1"/>
                  <a:t>features</a:t>
                </a:r>
                <a:endParaRPr lang="it-IT" dirty="0"/>
              </a:p>
              <a:p>
                <a:pPr marL="736092" lvl="1" indent="-342900">
                  <a:spcBef>
                    <a:spcPts val="0"/>
                  </a:spcBef>
                  <a:buFont typeface="+mj-lt"/>
                  <a:buAutoNum type="alphaLcParenR"/>
                </a:pPr>
                <a:r>
                  <a:rPr lang="it-IT" dirty="0" err="1"/>
                  <a:t>tilted</a:t>
                </a:r>
                <a:r>
                  <a:rPr lang="it-IT" dirty="0"/>
                  <a:t> </a:t>
                </a:r>
                <a:r>
                  <a:rPr lang="it-IT" dirty="0" err="1"/>
                  <a:t>features</a:t>
                </a:r>
                <a:endParaRPr lang="it-IT" dirty="0"/>
              </a:p>
            </p:txBody>
          </p:sp>
        </mc:Choice>
        <mc:Fallback xmlns="">
          <p:sp>
            <p:nvSpPr>
              <p:cNvPr id="14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4492" y="731522"/>
                <a:ext cx="8566989" cy="4445959"/>
              </a:xfrm>
              <a:blipFill rotWithShape="0">
                <a:blip r:embed="rId11"/>
                <a:stretch>
                  <a:fillRect l="-1494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91"/>
          <p:cNvSpPr/>
          <p:nvPr/>
        </p:nvSpPr>
        <p:spPr>
          <a:xfrm>
            <a:off x="476033" y="4400550"/>
            <a:ext cx="8191935" cy="7211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89"/>
          <p:cNvSpPr/>
          <p:nvPr/>
        </p:nvSpPr>
        <p:spPr>
          <a:xfrm>
            <a:off x="7249175" y="3486150"/>
            <a:ext cx="141091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"/>
          <p:cNvSpPr/>
          <p:nvPr/>
        </p:nvSpPr>
        <p:spPr>
          <a:xfrm>
            <a:off x="476033" y="3486150"/>
            <a:ext cx="6607064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9" name="Gruppo 18"/>
          <p:cNvGrpSpPr/>
          <p:nvPr/>
        </p:nvGrpSpPr>
        <p:grpSpPr>
          <a:xfrm>
            <a:off x="939901" y="3619900"/>
            <a:ext cx="596128" cy="559235"/>
            <a:chOff x="914400" y="1760220"/>
            <a:chExt cx="792480" cy="731520"/>
          </a:xfrm>
        </p:grpSpPr>
        <p:sp>
          <p:nvSpPr>
            <p:cNvPr id="101" name="Rettangolo 100"/>
            <p:cNvSpPr/>
            <p:nvPr/>
          </p:nvSpPr>
          <p:spPr>
            <a:xfrm>
              <a:off x="914400" y="1760220"/>
              <a:ext cx="396240" cy="731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2" name="Rettangolo 101"/>
            <p:cNvSpPr/>
            <p:nvPr/>
          </p:nvSpPr>
          <p:spPr>
            <a:xfrm>
              <a:off x="1310640" y="1760220"/>
              <a:ext cx="396240" cy="7315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0" name="Gruppo 19"/>
          <p:cNvGrpSpPr/>
          <p:nvPr/>
        </p:nvGrpSpPr>
        <p:grpSpPr>
          <a:xfrm rot="5400000">
            <a:off x="1859714" y="3601452"/>
            <a:ext cx="559235" cy="596128"/>
            <a:chOff x="1066800" y="1912620"/>
            <a:chExt cx="792480" cy="731520"/>
          </a:xfrm>
        </p:grpSpPr>
        <p:sp>
          <p:nvSpPr>
            <p:cNvPr id="99" name="Rettangolo 98"/>
            <p:cNvSpPr/>
            <p:nvPr/>
          </p:nvSpPr>
          <p:spPr>
            <a:xfrm>
              <a:off x="1066800" y="1912620"/>
              <a:ext cx="396240" cy="731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Rettangolo 99"/>
            <p:cNvSpPr/>
            <p:nvPr/>
          </p:nvSpPr>
          <p:spPr>
            <a:xfrm>
              <a:off x="1463040" y="1912620"/>
              <a:ext cx="396240" cy="7315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/>
          <p:cNvGrpSpPr/>
          <p:nvPr/>
        </p:nvGrpSpPr>
        <p:grpSpPr>
          <a:xfrm>
            <a:off x="2758521" y="3619900"/>
            <a:ext cx="596128" cy="559235"/>
            <a:chOff x="1027316" y="2903219"/>
            <a:chExt cx="1182484" cy="792480"/>
          </a:xfrm>
        </p:grpSpPr>
        <p:grpSp>
          <p:nvGrpSpPr>
            <p:cNvPr id="95" name="Gruppo 94"/>
            <p:cNvGrpSpPr/>
            <p:nvPr/>
          </p:nvGrpSpPr>
          <p:grpSpPr>
            <a:xfrm>
              <a:off x="1027316" y="2903219"/>
              <a:ext cx="792480" cy="792480"/>
              <a:chOff x="914400" y="1760220"/>
              <a:chExt cx="792480" cy="731520"/>
            </a:xfrm>
          </p:grpSpPr>
          <p:sp>
            <p:nvSpPr>
              <p:cNvPr id="97" name="Rettangolo 96"/>
              <p:cNvSpPr/>
              <p:nvPr/>
            </p:nvSpPr>
            <p:spPr>
              <a:xfrm>
                <a:off x="914400" y="1760220"/>
                <a:ext cx="396240" cy="7315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8" name="Rettangolo 97"/>
              <p:cNvSpPr/>
              <p:nvPr/>
            </p:nvSpPr>
            <p:spPr>
              <a:xfrm>
                <a:off x="1310640" y="1760220"/>
                <a:ext cx="396240" cy="7315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96" name="Rettangolo 95"/>
            <p:cNvSpPr/>
            <p:nvPr/>
          </p:nvSpPr>
          <p:spPr>
            <a:xfrm>
              <a:off x="1813560" y="2903219"/>
              <a:ext cx="396240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2" name="Gruppo 21"/>
          <p:cNvGrpSpPr/>
          <p:nvPr/>
        </p:nvGrpSpPr>
        <p:grpSpPr>
          <a:xfrm>
            <a:off x="6387718" y="3618726"/>
            <a:ext cx="596128" cy="559235"/>
            <a:chOff x="2209799" y="2903219"/>
            <a:chExt cx="531107" cy="792480"/>
          </a:xfrm>
        </p:grpSpPr>
        <p:sp>
          <p:nvSpPr>
            <p:cNvPr id="91" name="Rettangolo 90"/>
            <p:cNvSpPr/>
            <p:nvPr/>
          </p:nvSpPr>
          <p:spPr>
            <a:xfrm>
              <a:off x="2209800" y="2903219"/>
              <a:ext cx="265553" cy="396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Rettangolo 91"/>
            <p:cNvSpPr/>
            <p:nvPr/>
          </p:nvSpPr>
          <p:spPr>
            <a:xfrm>
              <a:off x="2475353" y="3299459"/>
              <a:ext cx="265553" cy="396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Rettangolo 92"/>
            <p:cNvSpPr/>
            <p:nvPr/>
          </p:nvSpPr>
          <p:spPr>
            <a:xfrm>
              <a:off x="2209799" y="3299459"/>
              <a:ext cx="265553" cy="3962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Rettangolo 93"/>
            <p:cNvSpPr/>
            <p:nvPr/>
          </p:nvSpPr>
          <p:spPr>
            <a:xfrm>
              <a:off x="2475353" y="2903219"/>
              <a:ext cx="265553" cy="3962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uppo 22"/>
          <p:cNvGrpSpPr/>
          <p:nvPr/>
        </p:nvGrpSpPr>
        <p:grpSpPr>
          <a:xfrm>
            <a:off x="4560997" y="3618727"/>
            <a:ext cx="596128" cy="559235"/>
            <a:chOff x="3176156" y="3047996"/>
            <a:chExt cx="1058033" cy="792482"/>
          </a:xfrm>
        </p:grpSpPr>
        <p:grpSp>
          <p:nvGrpSpPr>
            <p:cNvPr id="85" name="Gruppo 84"/>
            <p:cNvGrpSpPr/>
            <p:nvPr/>
          </p:nvGrpSpPr>
          <p:grpSpPr>
            <a:xfrm>
              <a:off x="3176156" y="3047998"/>
              <a:ext cx="792480" cy="792480"/>
              <a:chOff x="1027316" y="2903219"/>
              <a:chExt cx="1182484" cy="792480"/>
            </a:xfrm>
          </p:grpSpPr>
          <p:grpSp>
            <p:nvGrpSpPr>
              <p:cNvPr id="87" name="Gruppo 86"/>
              <p:cNvGrpSpPr/>
              <p:nvPr/>
            </p:nvGrpSpPr>
            <p:grpSpPr>
              <a:xfrm>
                <a:off x="1027316" y="2903219"/>
                <a:ext cx="792480" cy="792480"/>
                <a:chOff x="914400" y="1760220"/>
                <a:chExt cx="792480" cy="731520"/>
              </a:xfrm>
            </p:grpSpPr>
            <p:sp>
              <p:nvSpPr>
                <p:cNvPr id="89" name="Rettangolo 88"/>
                <p:cNvSpPr/>
                <p:nvPr/>
              </p:nvSpPr>
              <p:spPr>
                <a:xfrm>
                  <a:off x="914400" y="1760220"/>
                  <a:ext cx="396240" cy="73152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90" name="Rettangolo 89"/>
                <p:cNvSpPr/>
                <p:nvPr/>
              </p:nvSpPr>
              <p:spPr>
                <a:xfrm>
                  <a:off x="1310640" y="1760220"/>
                  <a:ext cx="396240" cy="73152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88" name="Rettangolo 87"/>
              <p:cNvSpPr/>
              <p:nvPr/>
            </p:nvSpPr>
            <p:spPr>
              <a:xfrm>
                <a:off x="1813560" y="2903219"/>
                <a:ext cx="396240" cy="7924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6" name="Rettangolo 85"/>
            <p:cNvSpPr/>
            <p:nvPr/>
          </p:nvSpPr>
          <p:spPr>
            <a:xfrm>
              <a:off x="3968636" y="3047996"/>
              <a:ext cx="265553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7805358" y="3622005"/>
            <a:ext cx="596128" cy="559235"/>
            <a:chOff x="4031449" y="2903219"/>
            <a:chExt cx="790235" cy="792480"/>
          </a:xfrm>
        </p:grpSpPr>
        <p:sp>
          <p:nvSpPr>
            <p:cNvPr id="83" name="Rettangolo 82"/>
            <p:cNvSpPr/>
            <p:nvPr/>
          </p:nvSpPr>
          <p:spPr>
            <a:xfrm>
              <a:off x="4031449" y="2903219"/>
              <a:ext cx="790235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4" name="Rettangolo 83"/>
            <p:cNvSpPr/>
            <p:nvPr/>
          </p:nvSpPr>
          <p:spPr>
            <a:xfrm>
              <a:off x="4286613" y="3147059"/>
              <a:ext cx="288000" cy="28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5" name="Gruppo 24"/>
          <p:cNvGrpSpPr/>
          <p:nvPr/>
        </p:nvGrpSpPr>
        <p:grpSpPr>
          <a:xfrm rot="5400000">
            <a:off x="3689134" y="3601453"/>
            <a:ext cx="559235" cy="596128"/>
            <a:chOff x="1027316" y="2903219"/>
            <a:chExt cx="1182484" cy="792480"/>
          </a:xfrm>
        </p:grpSpPr>
        <p:grpSp>
          <p:nvGrpSpPr>
            <p:cNvPr id="79" name="Gruppo 78"/>
            <p:cNvGrpSpPr/>
            <p:nvPr/>
          </p:nvGrpSpPr>
          <p:grpSpPr>
            <a:xfrm>
              <a:off x="1027316" y="2903219"/>
              <a:ext cx="792480" cy="792480"/>
              <a:chOff x="914400" y="1760220"/>
              <a:chExt cx="792480" cy="731520"/>
            </a:xfrm>
          </p:grpSpPr>
          <p:sp>
            <p:nvSpPr>
              <p:cNvPr id="81" name="Rettangolo 80"/>
              <p:cNvSpPr/>
              <p:nvPr/>
            </p:nvSpPr>
            <p:spPr>
              <a:xfrm>
                <a:off x="914400" y="1760220"/>
                <a:ext cx="396240" cy="7315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2" name="Rettangolo 81"/>
              <p:cNvSpPr/>
              <p:nvPr/>
            </p:nvSpPr>
            <p:spPr>
              <a:xfrm>
                <a:off x="1310640" y="1760220"/>
                <a:ext cx="396240" cy="7315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80" name="Rettangolo 79"/>
            <p:cNvSpPr/>
            <p:nvPr/>
          </p:nvSpPr>
          <p:spPr>
            <a:xfrm>
              <a:off x="1813560" y="2903219"/>
              <a:ext cx="396240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6" name="Gruppo 25"/>
          <p:cNvGrpSpPr/>
          <p:nvPr/>
        </p:nvGrpSpPr>
        <p:grpSpPr>
          <a:xfrm rot="5400000">
            <a:off x="5495424" y="3607511"/>
            <a:ext cx="559235" cy="596128"/>
            <a:chOff x="3176156" y="3047996"/>
            <a:chExt cx="1058033" cy="792482"/>
          </a:xfrm>
        </p:grpSpPr>
        <p:grpSp>
          <p:nvGrpSpPr>
            <p:cNvPr id="73" name="Gruppo 72"/>
            <p:cNvGrpSpPr/>
            <p:nvPr/>
          </p:nvGrpSpPr>
          <p:grpSpPr>
            <a:xfrm>
              <a:off x="3176156" y="3047998"/>
              <a:ext cx="792480" cy="792480"/>
              <a:chOff x="1027316" y="2903219"/>
              <a:chExt cx="1182484" cy="792480"/>
            </a:xfrm>
          </p:grpSpPr>
          <p:grpSp>
            <p:nvGrpSpPr>
              <p:cNvPr id="75" name="Gruppo 74"/>
              <p:cNvGrpSpPr/>
              <p:nvPr/>
            </p:nvGrpSpPr>
            <p:grpSpPr>
              <a:xfrm>
                <a:off x="1027316" y="2903219"/>
                <a:ext cx="792480" cy="792480"/>
                <a:chOff x="914400" y="1760220"/>
                <a:chExt cx="792480" cy="731520"/>
              </a:xfrm>
            </p:grpSpPr>
            <p:sp>
              <p:nvSpPr>
                <p:cNvPr id="77" name="Rettangolo 76"/>
                <p:cNvSpPr/>
                <p:nvPr/>
              </p:nvSpPr>
              <p:spPr>
                <a:xfrm>
                  <a:off x="914400" y="1760220"/>
                  <a:ext cx="396240" cy="73152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8" name="Rettangolo 77"/>
                <p:cNvSpPr/>
                <p:nvPr/>
              </p:nvSpPr>
              <p:spPr>
                <a:xfrm>
                  <a:off x="1310640" y="1760220"/>
                  <a:ext cx="396240" cy="73152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76" name="Rettangolo 75"/>
              <p:cNvSpPr/>
              <p:nvPr/>
            </p:nvSpPr>
            <p:spPr>
              <a:xfrm>
                <a:off x="1813560" y="2903219"/>
                <a:ext cx="396240" cy="7924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4" name="Rettangolo 73"/>
            <p:cNvSpPr/>
            <p:nvPr/>
          </p:nvSpPr>
          <p:spPr>
            <a:xfrm>
              <a:off x="3968636" y="3047996"/>
              <a:ext cx="265553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27" name="Connettore 2 26"/>
          <p:cNvCxnSpPr/>
          <p:nvPr/>
        </p:nvCxnSpPr>
        <p:spPr>
          <a:xfrm flipV="1">
            <a:off x="8215103" y="3625958"/>
            <a:ext cx="186384" cy="1681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>
            <a:off x="8215103" y="3997313"/>
            <a:ext cx="186384" cy="1839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 flipH="1">
            <a:off x="7805358" y="3997313"/>
            <a:ext cx="192488" cy="1878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 flipH="1" flipV="1">
            <a:off x="7805358" y="3617251"/>
            <a:ext cx="192488" cy="1768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o 30"/>
          <p:cNvGrpSpPr/>
          <p:nvPr/>
        </p:nvGrpSpPr>
        <p:grpSpPr>
          <a:xfrm rot="2725575">
            <a:off x="1064672" y="4559846"/>
            <a:ext cx="384474" cy="409838"/>
            <a:chOff x="914400" y="1760220"/>
            <a:chExt cx="792480" cy="731520"/>
          </a:xfrm>
        </p:grpSpPr>
        <p:sp>
          <p:nvSpPr>
            <p:cNvPr id="71" name="Rettangolo 70"/>
            <p:cNvSpPr/>
            <p:nvPr/>
          </p:nvSpPr>
          <p:spPr>
            <a:xfrm>
              <a:off x="914400" y="1760220"/>
              <a:ext cx="396240" cy="731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Rettangolo 71"/>
            <p:cNvSpPr/>
            <p:nvPr/>
          </p:nvSpPr>
          <p:spPr>
            <a:xfrm>
              <a:off x="1310640" y="1760220"/>
              <a:ext cx="396240" cy="7315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2" name="Gruppo 31"/>
          <p:cNvGrpSpPr/>
          <p:nvPr/>
        </p:nvGrpSpPr>
        <p:grpSpPr>
          <a:xfrm rot="8125575">
            <a:off x="1952379" y="4579229"/>
            <a:ext cx="409838" cy="384474"/>
            <a:chOff x="1066800" y="1912620"/>
            <a:chExt cx="792480" cy="731520"/>
          </a:xfrm>
        </p:grpSpPr>
        <p:sp>
          <p:nvSpPr>
            <p:cNvPr id="69" name="Rettangolo 68"/>
            <p:cNvSpPr/>
            <p:nvPr/>
          </p:nvSpPr>
          <p:spPr>
            <a:xfrm>
              <a:off x="1066800" y="1912620"/>
              <a:ext cx="396240" cy="7315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0" name="Rettangolo 69"/>
            <p:cNvSpPr/>
            <p:nvPr/>
          </p:nvSpPr>
          <p:spPr>
            <a:xfrm>
              <a:off x="1463040" y="1912620"/>
              <a:ext cx="396240" cy="7315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/>
          <p:cNvGrpSpPr/>
          <p:nvPr/>
        </p:nvGrpSpPr>
        <p:grpSpPr>
          <a:xfrm rot="2725575">
            <a:off x="2869226" y="4566548"/>
            <a:ext cx="384474" cy="409838"/>
            <a:chOff x="1027316" y="2903219"/>
            <a:chExt cx="1182484" cy="792480"/>
          </a:xfrm>
        </p:grpSpPr>
        <p:grpSp>
          <p:nvGrpSpPr>
            <p:cNvPr id="65" name="Gruppo 64"/>
            <p:cNvGrpSpPr/>
            <p:nvPr/>
          </p:nvGrpSpPr>
          <p:grpSpPr>
            <a:xfrm>
              <a:off x="1027316" y="2903219"/>
              <a:ext cx="792480" cy="792480"/>
              <a:chOff x="914400" y="1760220"/>
              <a:chExt cx="792480" cy="731520"/>
            </a:xfrm>
          </p:grpSpPr>
          <p:sp>
            <p:nvSpPr>
              <p:cNvPr id="67" name="Rettangolo 66"/>
              <p:cNvSpPr/>
              <p:nvPr/>
            </p:nvSpPr>
            <p:spPr>
              <a:xfrm>
                <a:off x="914400" y="1760220"/>
                <a:ext cx="396240" cy="7315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8" name="Rettangolo 67"/>
              <p:cNvSpPr/>
              <p:nvPr/>
            </p:nvSpPr>
            <p:spPr>
              <a:xfrm>
                <a:off x="1310640" y="1760220"/>
                <a:ext cx="396240" cy="7315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66" name="Rettangolo 65"/>
            <p:cNvSpPr/>
            <p:nvPr/>
          </p:nvSpPr>
          <p:spPr>
            <a:xfrm>
              <a:off x="1813560" y="2903219"/>
              <a:ext cx="396240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4" name="Gruppo 33"/>
          <p:cNvGrpSpPr/>
          <p:nvPr/>
        </p:nvGrpSpPr>
        <p:grpSpPr>
          <a:xfrm rot="2725575">
            <a:off x="6512489" y="4558672"/>
            <a:ext cx="384474" cy="409838"/>
            <a:chOff x="2209799" y="2903219"/>
            <a:chExt cx="531107" cy="792480"/>
          </a:xfrm>
        </p:grpSpPr>
        <p:sp>
          <p:nvSpPr>
            <p:cNvPr id="61" name="Rettangolo 60"/>
            <p:cNvSpPr/>
            <p:nvPr/>
          </p:nvSpPr>
          <p:spPr>
            <a:xfrm>
              <a:off x="2209800" y="2903219"/>
              <a:ext cx="265553" cy="396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ttangolo 61"/>
            <p:cNvSpPr/>
            <p:nvPr/>
          </p:nvSpPr>
          <p:spPr>
            <a:xfrm>
              <a:off x="2475353" y="3299459"/>
              <a:ext cx="265553" cy="396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Rettangolo 62"/>
            <p:cNvSpPr/>
            <p:nvPr/>
          </p:nvSpPr>
          <p:spPr>
            <a:xfrm>
              <a:off x="2209799" y="3299459"/>
              <a:ext cx="265553" cy="3962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Rettangolo 63"/>
            <p:cNvSpPr/>
            <p:nvPr/>
          </p:nvSpPr>
          <p:spPr>
            <a:xfrm>
              <a:off x="2475353" y="2903219"/>
              <a:ext cx="265553" cy="3962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5" name="Gruppo 34"/>
          <p:cNvGrpSpPr/>
          <p:nvPr/>
        </p:nvGrpSpPr>
        <p:grpSpPr>
          <a:xfrm rot="2725575">
            <a:off x="4670400" y="4558672"/>
            <a:ext cx="384474" cy="409838"/>
            <a:chOff x="3176156" y="3047996"/>
            <a:chExt cx="1058033" cy="792482"/>
          </a:xfrm>
        </p:grpSpPr>
        <p:grpSp>
          <p:nvGrpSpPr>
            <p:cNvPr id="55" name="Gruppo 54"/>
            <p:cNvGrpSpPr/>
            <p:nvPr/>
          </p:nvGrpSpPr>
          <p:grpSpPr>
            <a:xfrm>
              <a:off x="3176156" y="3047998"/>
              <a:ext cx="792480" cy="792480"/>
              <a:chOff x="1027316" y="2903219"/>
              <a:chExt cx="1182484" cy="792480"/>
            </a:xfrm>
          </p:grpSpPr>
          <p:grpSp>
            <p:nvGrpSpPr>
              <p:cNvPr id="57" name="Gruppo 56"/>
              <p:cNvGrpSpPr/>
              <p:nvPr/>
            </p:nvGrpSpPr>
            <p:grpSpPr>
              <a:xfrm>
                <a:off x="1027316" y="2903219"/>
                <a:ext cx="792480" cy="792480"/>
                <a:chOff x="914400" y="1760220"/>
                <a:chExt cx="792480" cy="731520"/>
              </a:xfrm>
            </p:grpSpPr>
            <p:sp>
              <p:nvSpPr>
                <p:cNvPr id="59" name="Rettangolo 58"/>
                <p:cNvSpPr/>
                <p:nvPr/>
              </p:nvSpPr>
              <p:spPr>
                <a:xfrm>
                  <a:off x="914400" y="1760220"/>
                  <a:ext cx="396240" cy="73152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0" name="Rettangolo 59"/>
                <p:cNvSpPr/>
                <p:nvPr/>
              </p:nvSpPr>
              <p:spPr>
                <a:xfrm>
                  <a:off x="1310640" y="1760220"/>
                  <a:ext cx="396240" cy="73152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58" name="Rettangolo 57"/>
              <p:cNvSpPr/>
              <p:nvPr/>
            </p:nvSpPr>
            <p:spPr>
              <a:xfrm>
                <a:off x="1813560" y="2903219"/>
                <a:ext cx="396240" cy="7924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6" name="Rettangolo 55"/>
            <p:cNvSpPr/>
            <p:nvPr/>
          </p:nvSpPr>
          <p:spPr>
            <a:xfrm>
              <a:off x="3968636" y="3047996"/>
              <a:ext cx="265553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6" name="Gruppo 35"/>
          <p:cNvGrpSpPr/>
          <p:nvPr/>
        </p:nvGrpSpPr>
        <p:grpSpPr>
          <a:xfrm rot="2725575">
            <a:off x="7918152" y="4561952"/>
            <a:ext cx="384474" cy="409838"/>
            <a:chOff x="4031449" y="2903219"/>
            <a:chExt cx="790235" cy="792480"/>
          </a:xfrm>
        </p:grpSpPr>
        <p:sp>
          <p:nvSpPr>
            <p:cNvPr id="53" name="Rettangolo 52"/>
            <p:cNvSpPr/>
            <p:nvPr/>
          </p:nvSpPr>
          <p:spPr>
            <a:xfrm>
              <a:off x="4031449" y="2903219"/>
              <a:ext cx="790235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ttangolo 53"/>
            <p:cNvSpPr/>
            <p:nvPr/>
          </p:nvSpPr>
          <p:spPr>
            <a:xfrm>
              <a:off x="4286613" y="3147059"/>
              <a:ext cx="288000" cy="2880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7" name="Gruppo 36"/>
          <p:cNvGrpSpPr/>
          <p:nvPr/>
        </p:nvGrpSpPr>
        <p:grpSpPr>
          <a:xfrm rot="8125575">
            <a:off x="3781798" y="4572528"/>
            <a:ext cx="409838" cy="384474"/>
            <a:chOff x="1027316" y="2903219"/>
            <a:chExt cx="1182484" cy="792480"/>
          </a:xfrm>
        </p:grpSpPr>
        <p:grpSp>
          <p:nvGrpSpPr>
            <p:cNvPr id="49" name="Gruppo 48"/>
            <p:cNvGrpSpPr/>
            <p:nvPr/>
          </p:nvGrpSpPr>
          <p:grpSpPr>
            <a:xfrm>
              <a:off x="1027316" y="2903219"/>
              <a:ext cx="792480" cy="792480"/>
              <a:chOff x="914400" y="1760220"/>
              <a:chExt cx="792480" cy="731520"/>
            </a:xfrm>
          </p:grpSpPr>
          <p:sp>
            <p:nvSpPr>
              <p:cNvPr id="51" name="Rettangolo 50"/>
              <p:cNvSpPr/>
              <p:nvPr/>
            </p:nvSpPr>
            <p:spPr>
              <a:xfrm>
                <a:off x="914400" y="1760220"/>
                <a:ext cx="396240" cy="7315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2" name="Rettangolo 51"/>
              <p:cNvSpPr/>
              <p:nvPr/>
            </p:nvSpPr>
            <p:spPr>
              <a:xfrm>
                <a:off x="1310640" y="1760220"/>
                <a:ext cx="396240" cy="7315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0" name="Rettangolo 49"/>
            <p:cNvSpPr/>
            <p:nvPr/>
          </p:nvSpPr>
          <p:spPr>
            <a:xfrm>
              <a:off x="1813560" y="2903219"/>
              <a:ext cx="396240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8" name="Gruppo 37"/>
          <p:cNvGrpSpPr/>
          <p:nvPr/>
        </p:nvGrpSpPr>
        <p:grpSpPr>
          <a:xfrm rot="8125575">
            <a:off x="5587372" y="4563571"/>
            <a:ext cx="409838" cy="384474"/>
            <a:chOff x="3176156" y="3047996"/>
            <a:chExt cx="1058033" cy="792482"/>
          </a:xfrm>
        </p:grpSpPr>
        <p:grpSp>
          <p:nvGrpSpPr>
            <p:cNvPr id="43" name="Gruppo 42"/>
            <p:cNvGrpSpPr/>
            <p:nvPr/>
          </p:nvGrpSpPr>
          <p:grpSpPr>
            <a:xfrm>
              <a:off x="3176156" y="3047998"/>
              <a:ext cx="792480" cy="792480"/>
              <a:chOff x="1027316" y="2903219"/>
              <a:chExt cx="1182484" cy="792480"/>
            </a:xfrm>
          </p:grpSpPr>
          <p:grpSp>
            <p:nvGrpSpPr>
              <p:cNvPr id="45" name="Gruppo 44"/>
              <p:cNvGrpSpPr/>
              <p:nvPr/>
            </p:nvGrpSpPr>
            <p:grpSpPr>
              <a:xfrm>
                <a:off x="1027316" y="2903219"/>
                <a:ext cx="792480" cy="792480"/>
                <a:chOff x="914400" y="1760220"/>
                <a:chExt cx="792480" cy="731520"/>
              </a:xfrm>
            </p:grpSpPr>
            <p:sp>
              <p:nvSpPr>
                <p:cNvPr id="47" name="Rettangolo 46"/>
                <p:cNvSpPr/>
                <p:nvPr/>
              </p:nvSpPr>
              <p:spPr>
                <a:xfrm>
                  <a:off x="914400" y="1760220"/>
                  <a:ext cx="396240" cy="73152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8" name="Rettangolo 47"/>
                <p:cNvSpPr/>
                <p:nvPr/>
              </p:nvSpPr>
              <p:spPr>
                <a:xfrm>
                  <a:off x="1310640" y="1760220"/>
                  <a:ext cx="396240" cy="73152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46" name="Rettangolo 45"/>
              <p:cNvSpPr/>
              <p:nvPr/>
            </p:nvSpPr>
            <p:spPr>
              <a:xfrm>
                <a:off x="1813560" y="2903219"/>
                <a:ext cx="396240" cy="79248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4" name="Rettangolo 43"/>
            <p:cNvSpPr/>
            <p:nvPr/>
          </p:nvSpPr>
          <p:spPr>
            <a:xfrm>
              <a:off x="3968636" y="3047996"/>
              <a:ext cx="265553" cy="7924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39" name="Connettore 2 38"/>
          <p:cNvCxnSpPr/>
          <p:nvPr/>
        </p:nvCxnSpPr>
        <p:spPr>
          <a:xfrm>
            <a:off x="8221092" y="4766872"/>
            <a:ext cx="17908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/>
          <p:cNvCxnSpPr/>
          <p:nvPr/>
        </p:nvCxnSpPr>
        <p:spPr>
          <a:xfrm flipH="1">
            <a:off x="8110389" y="4866160"/>
            <a:ext cx="2076" cy="17256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/>
          <p:cNvCxnSpPr/>
          <p:nvPr/>
        </p:nvCxnSpPr>
        <p:spPr>
          <a:xfrm flipH="1" flipV="1">
            <a:off x="7820597" y="4765413"/>
            <a:ext cx="183237" cy="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2 41"/>
          <p:cNvCxnSpPr/>
          <p:nvPr/>
        </p:nvCxnSpPr>
        <p:spPr>
          <a:xfrm flipV="1">
            <a:off x="8114332" y="4492908"/>
            <a:ext cx="1" cy="1681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egnaposto contenuto 2"/>
          <p:cNvSpPr txBox="1">
            <a:spLocks/>
          </p:cNvSpPr>
          <p:nvPr/>
        </p:nvSpPr>
        <p:spPr>
          <a:xfrm>
            <a:off x="523046" y="3887617"/>
            <a:ext cx="416855" cy="3102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3600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200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(a)</a:t>
            </a:r>
            <a:endParaRPr lang="en-US" sz="200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04" name="Segnaposto contenuto 2"/>
          <p:cNvSpPr txBox="1">
            <a:spLocks/>
          </p:cNvSpPr>
          <p:nvPr/>
        </p:nvSpPr>
        <p:spPr>
          <a:xfrm>
            <a:off x="7290695" y="3887617"/>
            <a:ext cx="423689" cy="3102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3600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200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(b)</a:t>
            </a:r>
            <a:endParaRPr lang="en-US" sz="2000" dirty="0">
              <a:latin typeface="Calibri Light" panose="020F0302020204030204" pitchFamily="34" charset="0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05" name="Segnaposto contenuto 2"/>
          <p:cNvSpPr txBox="1">
            <a:spLocks/>
          </p:cNvSpPr>
          <p:nvPr/>
        </p:nvSpPr>
        <p:spPr>
          <a:xfrm>
            <a:off x="523046" y="4744731"/>
            <a:ext cx="416855" cy="3102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lIns="0" tIns="3600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2000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449774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4492" y="731522"/>
                <a:ext cx="8566989" cy="4445959"/>
              </a:xfrm>
            </p:spPr>
            <p:txBody>
              <a:bodyPr/>
              <a:lstStyle/>
              <a:p>
                <a:r>
                  <a:rPr lang="it-IT" dirty="0"/>
                  <a:t>to </a:t>
                </a:r>
                <a:r>
                  <a:rPr lang="it-IT" dirty="0" err="1"/>
                  <a:t>get</a:t>
                </a:r>
                <a:r>
                  <a:rPr lang="it-IT" dirty="0"/>
                  <a:t> the complete </a:t>
                </a:r>
                <a:r>
                  <a:rPr lang="it-IT" dirty="0" err="1"/>
                  <a:t>Haar</a:t>
                </a:r>
                <a:r>
                  <a:rPr lang="it-IT" dirty="0"/>
                  <a:t> </a:t>
                </a:r>
                <a:r>
                  <a:rPr lang="it-IT" dirty="0" err="1"/>
                  <a:t>feature</a:t>
                </a:r>
                <a:r>
                  <a:rPr lang="it-IT" dirty="0"/>
                  <a:t> set,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prototype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b="1" dirty="0" err="1"/>
                  <a:t>shifted</a:t>
                </a:r>
                <a:r>
                  <a:rPr lang="it-IT" dirty="0"/>
                  <a:t> and </a:t>
                </a:r>
                <a:r>
                  <a:rPr lang="it-IT" b="1" dirty="0" err="1"/>
                  <a:t>scaled</a:t>
                </a:r>
                <a:r>
                  <a:rPr lang="it-IT" dirty="0"/>
                  <a:t> </a:t>
                </a:r>
                <a:r>
                  <a:rPr lang="it-IT" dirty="0" err="1"/>
                  <a:t>across</a:t>
                </a:r>
                <a:r>
                  <a:rPr lang="it-IT" dirty="0"/>
                  <a:t>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</a:t>
                </a:r>
                <a:r>
                  <a:rPr lang="it-IT" dirty="0" err="1"/>
                  <a:t>combinations</a:t>
                </a:r>
                <a:r>
                  <a:rPr lang="it-IT" dirty="0"/>
                  <a:t> on a </a:t>
                </a:r>
                <a:r>
                  <a:rPr lang="it-IT" b="1" dirty="0" err="1"/>
                  <a:t>detection</a:t>
                </a:r>
                <a:r>
                  <a:rPr lang="it-IT" b="1" dirty="0"/>
                  <a:t> </a:t>
                </a:r>
                <a:r>
                  <a:rPr lang="it-IT" b="1" dirty="0" err="1"/>
                  <a:t>window</a:t>
                </a:r>
                <a:endParaRPr lang="it-IT" b="1" dirty="0"/>
              </a:p>
              <a:p>
                <a:pPr lvl="1"/>
                <a:r>
                  <a:rPr lang="it-IT" dirty="0" err="1"/>
                  <a:t>there</a:t>
                </a:r>
                <a:r>
                  <a:rPr lang="it-IT" dirty="0"/>
                  <a:t> are more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Haar</a:t>
                </a:r>
                <a:r>
                  <a:rPr lang="it-IT" dirty="0"/>
                  <a:t> </a:t>
                </a:r>
                <a:r>
                  <a:rPr lang="it-IT" dirty="0" err="1"/>
                  <a:t>features</a:t>
                </a:r>
                <a:r>
                  <a:rPr lang="it-IT" dirty="0"/>
                  <a:t> in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24×24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detection</a:t>
                </a:r>
                <a:r>
                  <a:rPr lang="it-IT" dirty="0"/>
                  <a:t> </a:t>
                </a:r>
                <a:r>
                  <a:rPr lang="it-IT" dirty="0" err="1"/>
                  <a:t>window</a:t>
                </a:r>
                <a:r>
                  <a:rPr lang="it-IT" dirty="0"/>
                  <a:t> </a:t>
                </a:r>
              </a:p>
              <a:p>
                <a:pPr lvl="2"/>
                <a:r>
                  <a:rPr lang="it-IT" b="1" dirty="0" err="1"/>
                  <a:t>feature</a:t>
                </a:r>
                <a:r>
                  <a:rPr lang="it-IT" b="1" dirty="0"/>
                  <a:t> </a:t>
                </a:r>
                <a:r>
                  <a:rPr lang="it-IT" b="1" dirty="0" err="1"/>
                  <a:t>selection</a:t>
                </a:r>
                <a:r>
                  <a:rPr lang="it-IT" b="1" dirty="0"/>
                  <a:t> </a:t>
                </a:r>
                <a:r>
                  <a:rPr lang="it-IT" dirty="0"/>
                  <a:t>/ </a:t>
                </a:r>
                <a:r>
                  <a:rPr lang="it-IT" dirty="0" err="1"/>
                  <a:t>dimensionality</a:t>
                </a:r>
                <a:r>
                  <a:rPr lang="it-IT" dirty="0"/>
                  <a:t> </a:t>
                </a:r>
                <a:r>
                  <a:rPr lang="it-IT" dirty="0" err="1"/>
                  <a:t>reduction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required</a:t>
                </a:r>
                <a:r>
                  <a:rPr lang="it-IT" dirty="0"/>
                  <a:t> </a:t>
                </a:r>
                <a:r>
                  <a:rPr lang="it-IT" dirty="0" err="1"/>
                  <a:t>before</a:t>
                </a:r>
                <a:r>
                  <a:rPr lang="it-IT" dirty="0"/>
                  <a:t> (or </a:t>
                </a:r>
                <a:r>
                  <a:rPr lang="it-IT" dirty="0" err="1"/>
                  <a:t>while</a:t>
                </a:r>
                <a:r>
                  <a:rPr lang="it-IT" dirty="0"/>
                  <a:t>) training the </a:t>
                </a:r>
                <a:r>
                  <a:rPr lang="it-IT" dirty="0" err="1"/>
                  <a:t>classifier</a:t>
                </a:r>
                <a:endParaRPr lang="it-IT" dirty="0"/>
              </a:p>
            </p:txBody>
          </p:sp>
        </mc:Choice>
        <mc:Fallback xmlns="">
          <p:sp>
            <p:nvSpPr>
              <p:cNvPr id="4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4492" y="731522"/>
                <a:ext cx="8566989" cy="4445959"/>
              </a:xfrm>
              <a:blipFill rotWithShape="0">
                <a:blip r:embed="rId2"/>
                <a:stretch>
                  <a:fillRect l="-149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o 4"/>
          <p:cNvGrpSpPr/>
          <p:nvPr/>
        </p:nvGrpSpPr>
        <p:grpSpPr>
          <a:xfrm>
            <a:off x="533577" y="2439956"/>
            <a:ext cx="8068608" cy="2442028"/>
            <a:chOff x="511653" y="1691813"/>
            <a:chExt cx="8068608" cy="2442028"/>
          </a:xfrm>
        </p:grpSpPr>
        <p:sp>
          <p:nvSpPr>
            <p:cNvPr id="6" name="Freccia a destra 5"/>
            <p:cNvSpPr/>
            <p:nvPr/>
          </p:nvSpPr>
          <p:spPr>
            <a:xfrm rot="10800000" flipH="1">
              <a:off x="1130199" y="3538558"/>
              <a:ext cx="379315" cy="266977"/>
            </a:xfrm>
            <a:prstGeom prst="rightArrow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" name="Freccia a destra 6"/>
            <p:cNvSpPr/>
            <p:nvPr/>
          </p:nvSpPr>
          <p:spPr>
            <a:xfrm rot="10800000" flipH="1">
              <a:off x="1130199" y="2339150"/>
              <a:ext cx="379315" cy="266977"/>
            </a:xfrm>
            <a:prstGeom prst="rightArrow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 kern="0" dirty="0">
                <a:solidFill>
                  <a:srgbClr val="1F497D">
                    <a:lumMod val="40000"/>
                    <a:lumOff val="60000"/>
                  </a:srgbClr>
                </a:solidFill>
                <a:latin typeface="Calibri Light" panose="020F0302020204030204" pitchFamily="34" charset="0"/>
              </a:endParaRPr>
            </a:p>
          </p:txBody>
        </p:sp>
        <p:grpSp>
          <p:nvGrpSpPr>
            <p:cNvPr id="8" name="Gruppo 7"/>
            <p:cNvGrpSpPr>
              <a:grpSpLocks noChangeAspect="1"/>
            </p:cNvGrpSpPr>
            <p:nvPr/>
          </p:nvGrpSpPr>
          <p:grpSpPr>
            <a:xfrm>
              <a:off x="1640266" y="1983801"/>
              <a:ext cx="973162" cy="973358"/>
              <a:chOff x="3509319" y="1890583"/>
              <a:chExt cx="3564948" cy="3565670"/>
            </a:xfrm>
          </p:grpSpPr>
          <p:grpSp>
            <p:nvGrpSpPr>
              <p:cNvPr id="1962" name="Gruppo 1961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116" name="Gruppo 211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2126" name="Rettangolo 2125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7" name="Rettangolo 2126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8" name="Rettangolo 2127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9" name="Rettangolo 2128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30" name="Rettangolo 2129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31" name="Rettangolo 2130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32" name="Rettangolo 2131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33" name="Rettangolo 2132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117" name="Gruppo 211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118" name="Rettangolo 211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19" name="Rettangolo 211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0" name="Rettangolo 211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1" name="Rettangolo 212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2" name="Rettangolo 212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3" name="Rettangolo 212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4" name="Rettangolo 212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5" name="Rettangolo 212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963" name="Gruppo 1962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098" name="Gruppo 209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2108" name="Rettangolo 210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09" name="Rettangolo 210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10" name="Rettangolo 210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11" name="Rettangolo 211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12" name="Rettangolo 211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13" name="Rettangolo 211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14" name="Rettangolo 211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15" name="Rettangolo 211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099" name="Gruppo 209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100" name="Rettangolo 209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01" name="Rettangolo 210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02" name="Rettangolo 210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03" name="Rettangolo 210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04" name="Rettangolo 210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05" name="Rettangolo 210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06" name="Rettangolo 210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07" name="Rettangolo 210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964" name="Gruppo 1963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2080" name="Gruppo 2079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90" name="Rettangolo 208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91" name="Rettangolo 209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92" name="Rettangolo 209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93" name="Rettangolo 209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94" name="Rettangolo 209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95" name="Rettangolo 209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96" name="Rettangolo 209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97" name="Rettangolo 209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081" name="Gruppo 2080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82" name="Rettangolo 208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83" name="Rettangolo 208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84" name="Rettangolo 208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85" name="Rettangolo 208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86" name="Rettangolo 208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87" name="Rettangolo 208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88" name="Rettangolo 208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89" name="Rettangolo 208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965" name="Gruppo 1964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2062" name="Gruppo 2061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72" name="Rettangolo 207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3" name="Rettangolo 207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4" name="Rettangolo 207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5" name="Rettangolo 207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6" name="Rettangolo 207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7" name="Rettangolo 207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8" name="Rettangolo 207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9" name="Rettangolo 207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063" name="Gruppo 2062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64" name="Rettangolo 206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65" name="Rettangolo 206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66" name="Rettangolo 206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67" name="Rettangolo 206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68" name="Rettangolo 206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69" name="Rettangolo 206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0" name="Rettangolo 206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1" name="Rettangolo 207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966" name="Gruppo 1965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044" name="Gruppo 204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54" name="Rettangolo 205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5" name="Rettangolo 205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6" name="Rettangolo 205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7" name="Rettangolo 205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8" name="Rettangolo 205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9" name="Rettangolo 205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60" name="Rettangolo 205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61" name="Rettangolo 206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045" name="Gruppo 204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46" name="Rettangolo 204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47" name="Rettangolo 204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48" name="Rettangolo 204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49" name="Rettangolo 204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0" name="Rettangolo 204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1" name="Rettangolo 205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2" name="Rettangolo 205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3" name="Rettangolo 205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967" name="Gruppo 1966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026" name="Gruppo 202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2036" name="Rettangolo 2035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7" name="Rettangolo 2036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8" name="Rettangolo 2037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9" name="Rettangolo 2038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40" name="Rettangolo 2039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41" name="Rettangolo 2040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42" name="Rettangolo 2041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43" name="Rettangolo 2042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027" name="Gruppo 202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2028" name="Rettangolo 202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29" name="Rettangolo 202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0" name="Rettangolo 202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1" name="Rettangolo 203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2" name="Rettangolo 203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3" name="Rettangolo 203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4" name="Rettangolo 203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5" name="Rettangolo 203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968" name="Gruppo 1967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008" name="Gruppo 200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18" name="Rettangolo 201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19" name="Rettangolo 201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20" name="Rettangolo 201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21" name="Rettangolo 202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22" name="Rettangolo 202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23" name="Rettangolo 202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24" name="Rettangolo 202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25" name="Rettangolo 202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009" name="Gruppo 200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10" name="Rettangolo 200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11" name="Rettangolo 201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12" name="Rettangolo 201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13" name="Rettangolo 201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14" name="Rettangolo 201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15" name="Rettangolo 201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16" name="Rettangolo 201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17" name="Rettangolo 201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969" name="Gruppo 1968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990" name="Gruppo 198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00" name="Rettangolo 199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01" name="Rettangolo 200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02" name="Rettangolo 200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03" name="Rettangolo 200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04" name="Rettangolo 200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05" name="Rettangolo 200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06" name="Rettangolo 200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07" name="Rettangolo 200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991" name="Gruppo 199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992" name="Rettangolo 199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93" name="Rettangolo 199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94" name="Rettangolo 199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95" name="Rettangolo 199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96" name="Rettangolo 199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97" name="Rettangolo 199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98" name="Rettangolo 199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99" name="Rettangolo 199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970" name="Gruppo 1969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972" name="Gruppo 197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982" name="Rettangolo 198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3" name="Rettangolo 198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4" name="Rettangolo 198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5" name="Rettangolo 198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6" name="Rettangolo 198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7" name="Rettangolo 198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8" name="Rettangolo 198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9" name="Rettangolo 198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973" name="Gruppo 197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974" name="Rettangolo 197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75" name="Rettangolo 197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76" name="Rettangolo 197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77" name="Rettangolo 197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78" name="Rettangolo 197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79" name="Rettangolo 197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0" name="Rettangolo 197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1" name="Rettangolo 198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1971" name="Rettangolo 1970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9" name="Gruppo 8"/>
            <p:cNvGrpSpPr>
              <a:grpSpLocks noChangeAspect="1"/>
            </p:cNvGrpSpPr>
            <p:nvPr/>
          </p:nvGrpSpPr>
          <p:grpSpPr>
            <a:xfrm>
              <a:off x="2832957" y="1972959"/>
              <a:ext cx="973162" cy="973358"/>
              <a:chOff x="3509319" y="1890583"/>
              <a:chExt cx="3564948" cy="3565670"/>
            </a:xfrm>
          </p:grpSpPr>
          <p:grpSp>
            <p:nvGrpSpPr>
              <p:cNvPr id="1790" name="Gruppo 1789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944" name="Gruppo 194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954" name="Rettangolo 1953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5" name="Rettangolo 1954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6" name="Rettangolo 1955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7" name="Rettangolo 1956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8" name="Rettangolo 1957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9" name="Rettangolo 1958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60" name="Rettangolo 1959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61" name="Rettangolo 1960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945" name="Gruppo 194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946" name="Rettangolo 194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47" name="Rettangolo 194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48" name="Rettangolo 194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49" name="Rettangolo 194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0" name="Rettangolo 194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1" name="Rettangolo 195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2" name="Rettangolo 195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3" name="Rettangolo 195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791" name="Gruppo 1790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926" name="Gruppo 192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936" name="Rettangolo 1935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7" name="Rettangolo 1936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8" name="Rettangolo 1937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9" name="Rettangolo 1938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40" name="Rettangolo 1939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41" name="Rettangolo 1940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42" name="Rettangolo 1941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43" name="Rettangolo 1942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927" name="Gruppo 192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928" name="Rettangolo 192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29" name="Rettangolo 192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0" name="Rettangolo 192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1" name="Rettangolo 193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2" name="Rettangolo 193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3" name="Rettangolo 193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4" name="Rettangolo 193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5" name="Rettangolo 193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792" name="Gruppo 1791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908" name="Gruppo 1907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918" name="Rettangolo 191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19" name="Rettangolo 191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20" name="Rettangolo 191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21" name="Rettangolo 192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22" name="Rettangolo 192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23" name="Rettangolo 192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24" name="Rettangolo 192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25" name="Rettangolo 192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909" name="Gruppo 1908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910" name="Rettangolo 190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11" name="Rettangolo 191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12" name="Rettangolo 191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13" name="Rettangolo 191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14" name="Rettangolo 191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15" name="Rettangolo 191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16" name="Rettangolo 191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17" name="Rettangolo 191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793" name="Gruppo 1792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890" name="Gruppo 1889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900" name="Rettangolo 189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01" name="Rettangolo 190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02" name="Rettangolo 190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03" name="Rettangolo 190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04" name="Rettangolo 190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05" name="Rettangolo 190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06" name="Rettangolo 190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07" name="Rettangolo 190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891" name="Gruppo 1890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92" name="Rettangolo 189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93" name="Rettangolo 189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94" name="Rettangolo 189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95" name="Rettangolo 189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96" name="Rettangolo 189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97" name="Rettangolo 189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98" name="Rettangolo 189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99" name="Rettangolo 189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794" name="Gruppo 1793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872" name="Gruppo 187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82" name="Rettangolo 188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3" name="Rettangolo 188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4" name="Rettangolo 188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5" name="Rettangolo 188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6" name="Rettangolo 188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7" name="Rettangolo 188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8" name="Rettangolo 188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9" name="Rettangolo 188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873" name="Gruppo 187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74" name="Rettangolo 187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75" name="Rettangolo 187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76" name="Rettangolo 187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77" name="Rettangolo 187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78" name="Rettangolo 187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79" name="Rettangolo 187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0" name="Rettangolo 187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1" name="Rettangolo 188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795" name="Gruppo 1794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854" name="Gruppo 185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864" name="Rettangolo 1863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5" name="Rettangolo 1864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6" name="Rettangolo 1865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7" name="Rettangolo 1866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8" name="Rettangolo 1867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9" name="Rettangolo 1868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70" name="Rettangolo 1869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71" name="Rettangolo 1870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855" name="Gruppo 185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856" name="Rettangolo 1855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57" name="Rettangolo 1856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58" name="Rettangolo 1857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59" name="Rettangolo 1858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0" name="Rettangolo 1859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1" name="Rettangolo 1860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2" name="Rettangolo 1861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3" name="Rettangolo 1862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796" name="Gruppo 1795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836" name="Gruppo 183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46" name="Rettangolo 184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47" name="Rettangolo 184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48" name="Rettangolo 184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49" name="Rettangolo 184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50" name="Rettangolo 184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51" name="Rettangolo 185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52" name="Rettangolo 185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53" name="Rettangolo 185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837" name="Gruppo 183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38" name="Rettangolo 183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39" name="Rettangolo 183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40" name="Rettangolo 183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41" name="Rettangolo 184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42" name="Rettangolo 184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43" name="Rettangolo 184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44" name="Rettangolo 184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45" name="Rettangolo 184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797" name="Gruppo 1796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818" name="Gruppo 181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28" name="Rettangolo 182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29" name="Rettangolo 182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30" name="Rettangolo 182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31" name="Rettangolo 183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32" name="Rettangolo 183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33" name="Rettangolo 183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34" name="Rettangolo 183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35" name="Rettangolo 183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819" name="Gruppo 181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20" name="Rettangolo 181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21" name="Rettangolo 182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22" name="Rettangolo 182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23" name="Rettangolo 182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24" name="Rettangolo 182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25" name="Rettangolo 182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26" name="Rettangolo 182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27" name="Rettangolo 182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798" name="Gruppo 1797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800" name="Gruppo 179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10" name="Rettangolo 180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11" name="Rettangolo 181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12" name="Rettangolo 181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13" name="Rettangolo 181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14" name="Rettangolo 181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15" name="Rettangolo 181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16" name="Rettangolo 181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17" name="Rettangolo 181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801" name="Gruppo 180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02" name="Rettangolo 180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03" name="Rettangolo 180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04" name="Rettangolo 180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05" name="Rettangolo 180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06" name="Rettangolo 180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07" name="Rettangolo 180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08" name="Rettangolo 180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09" name="Rettangolo 180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1799" name="Rettangolo 1798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0" name="Gruppo 9"/>
            <p:cNvGrpSpPr>
              <a:grpSpLocks noChangeAspect="1"/>
            </p:cNvGrpSpPr>
            <p:nvPr/>
          </p:nvGrpSpPr>
          <p:grpSpPr>
            <a:xfrm>
              <a:off x="4040628" y="1983802"/>
              <a:ext cx="973162" cy="973358"/>
              <a:chOff x="3509319" y="1890583"/>
              <a:chExt cx="3564948" cy="3565670"/>
            </a:xfrm>
          </p:grpSpPr>
          <p:grpSp>
            <p:nvGrpSpPr>
              <p:cNvPr id="1618" name="Gruppo 1617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772" name="Gruppo 177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782" name="Rettangolo 178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3" name="Rettangolo 178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4" name="Rettangolo 178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5" name="Rettangolo 178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6" name="Rettangolo 178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7" name="Rettangolo 178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8" name="Rettangolo 178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9" name="Rettangolo 178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773" name="Gruppo 177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774" name="Rettangolo 177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75" name="Rettangolo 177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76" name="Rettangolo 177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77" name="Rettangolo 177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78" name="Rettangolo 177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79" name="Rettangolo 177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0" name="Rettangolo 177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1" name="Rettangolo 178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619" name="Gruppo 1618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754" name="Gruppo 175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764" name="Rettangolo 1763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5" name="Rettangolo 1764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6" name="Rettangolo 1765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7" name="Rettangolo 1766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8" name="Rettangolo 1767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9" name="Rettangolo 1768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70" name="Rettangolo 1769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71" name="Rettangolo 1770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755" name="Gruppo 175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756" name="Rettangolo 175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57" name="Rettangolo 175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58" name="Rettangolo 175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59" name="Rettangolo 175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0" name="Rettangolo 175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1" name="Rettangolo 176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2" name="Rettangolo 176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3" name="Rettangolo 176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620" name="Gruppo 1619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736" name="Gruppo 1735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746" name="Rettangolo 174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47" name="Rettangolo 174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48" name="Rettangolo 174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49" name="Rettangolo 174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50" name="Rettangolo 174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51" name="Rettangolo 175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52" name="Rettangolo 175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53" name="Rettangolo 175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737" name="Gruppo 1736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738" name="Rettangolo 173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39" name="Rettangolo 173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40" name="Rettangolo 173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41" name="Rettangolo 174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42" name="Rettangolo 174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43" name="Rettangolo 174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44" name="Rettangolo 174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45" name="Rettangolo 174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621" name="Gruppo 1620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718" name="Gruppo 1717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728" name="Rettangolo 172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29" name="Rettangolo 172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30" name="Rettangolo 172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31" name="Rettangolo 173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32" name="Rettangolo 173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33" name="Rettangolo 173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34" name="Rettangolo 173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35" name="Rettangolo 173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719" name="Gruppo 1718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720" name="Rettangolo 171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21" name="Rettangolo 172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22" name="Rettangolo 172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23" name="Rettangolo 172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24" name="Rettangolo 172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25" name="Rettangolo 172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26" name="Rettangolo 172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27" name="Rettangolo 172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622" name="Gruppo 1621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700" name="Gruppo 169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710" name="Rettangolo 170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11" name="Rettangolo 171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12" name="Rettangolo 171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13" name="Rettangolo 171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14" name="Rettangolo 171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15" name="Rettangolo 171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16" name="Rettangolo 171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17" name="Rettangolo 171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701" name="Gruppo 170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702" name="Rettangolo 170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03" name="Rettangolo 170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04" name="Rettangolo 170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05" name="Rettangolo 170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06" name="Rettangolo 170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07" name="Rettangolo 170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08" name="Rettangolo 170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09" name="Rettangolo 170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623" name="Gruppo 1622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682" name="Gruppo 168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692" name="Rettangolo 169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3" name="Rettangolo 169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4" name="Rettangolo 169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5" name="Rettangolo 169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6" name="Rettangolo 169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7" name="Rettangolo 169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8" name="Rettangolo 169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9" name="Rettangolo 169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683" name="Gruppo 168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684" name="Rettangolo 1683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85" name="Rettangolo 1684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86" name="Rettangolo 1685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87" name="Rettangolo 1686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88" name="Rettangolo 1687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89" name="Rettangolo 1688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0" name="Rettangolo 1689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1" name="Rettangolo 1690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624" name="Gruppo 1623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664" name="Gruppo 166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674" name="Rettangolo 167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5" name="Rettangolo 167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6" name="Rettangolo 167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7" name="Rettangolo 167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8" name="Rettangolo 167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9" name="Rettangolo 167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80" name="Rettangolo 167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81" name="Rettangolo 168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665" name="Gruppo 166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666" name="Rettangolo 166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67" name="Rettangolo 166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68" name="Rettangolo 166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69" name="Rettangolo 166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0" name="Rettangolo 166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1" name="Rettangolo 167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2" name="Rettangolo 167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3" name="Rettangolo 167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625" name="Gruppo 1624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646" name="Gruppo 164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656" name="Rettangolo 165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57" name="Rettangolo 165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58" name="Rettangolo 165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59" name="Rettangolo 165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60" name="Rettangolo 165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61" name="Rettangolo 166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62" name="Rettangolo 166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63" name="Rettangolo 166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647" name="Gruppo 164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648" name="Rettangolo 164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49" name="Rettangolo 164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50" name="Rettangolo 164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51" name="Rettangolo 165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52" name="Rettangolo 165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53" name="Rettangolo 165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54" name="Rettangolo 165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55" name="Rettangolo 165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626" name="Gruppo 1625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628" name="Gruppo 162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638" name="Rettangolo 163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39" name="Rettangolo 163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40" name="Rettangolo 163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41" name="Rettangolo 164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42" name="Rettangolo 164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43" name="Rettangolo 164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44" name="Rettangolo 164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45" name="Rettangolo 164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629" name="Gruppo 162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630" name="Rettangolo 162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31" name="Rettangolo 163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32" name="Rettangolo 163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33" name="Rettangolo 163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34" name="Rettangolo 163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35" name="Rettangolo 163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36" name="Rettangolo 163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37" name="Rettangolo 163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1627" name="Rettangolo 1626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1" name="Gruppo 10"/>
            <p:cNvGrpSpPr>
              <a:grpSpLocks noChangeAspect="1"/>
            </p:cNvGrpSpPr>
            <p:nvPr/>
          </p:nvGrpSpPr>
          <p:grpSpPr>
            <a:xfrm>
              <a:off x="5243136" y="1983802"/>
              <a:ext cx="973162" cy="973358"/>
              <a:chOff x="3509319" y="1890583"/>
              <a:chExt cx="3564948" cy="3565670"/>
            </a:xfrm>
          </p:grpSpPr>
          <p:grpSp>
            <p:nvGrpSpPr>
              <p:cNvPr id="1446" name="Gruppo 1445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600" name="Gruppo 159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610" name="Rettangolo 160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11" name="Rettangolo 161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12" name="Rettangolo 161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13" name="Rettangolo 161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14" name="Rettangolo 161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15" name="Rettangolo 161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16" name="Rettangolo 161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17" name="Rettangolo 161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601" name="Gruppo 160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602" name="Rettangolo 160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03" name="Rettangolo 160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04" name="Rettangolo 160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05" name="Rettangolo 160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06" name="Rettangolo 160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07" name="Rettangolo 160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08" name="Rettangolo 160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09" name="Rettangolo 160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447" name="Gruppo 1446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582" name="Gruppo 158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592" name="Rettangolo 159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3" name="Rettangolo 159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4" name="Rettangolo 159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5" name="Rettangolo 159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6" name="Rettangolo 159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7" name="Rettangolo 159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8" name="Rettangolo 159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9" name="Rettangolo 159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583" name="Gruppo 158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584" name="Rettangolo 158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85" name="Rettangolo 158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86" name="Rettangolo 158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87" name="Rettangolo 158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88" name="Rettangolo 158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89" name="Rettangolo 158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0" name="Rettangolo 158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1" name="Rettangolo 159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448" name="Gruppo 1447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564" name="Gruppo 1563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574" name="Rettangolo 157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5" name="Rettangolo 157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6" name="Rettangolo 157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7" name="Rettangolo 157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8" name="Rettangolo 157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9" name="Rettangolo 157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80" name="Rettangolo 157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81" name="Rettangolo 158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565" name="Gruppo 1564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566" name="Rettangolo 156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67" name="Rettangolo 156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68" name="Rettangolo 156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69" name="Rettangolo 156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0" name="Rettangolo 156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1" name="Rettangolo 157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2" name="Rettangolo 157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3" name="Rettangolo 157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449" name="Gruppo 1448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546" name="Gruppo 1545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556" name="Rettangolo 155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7" name="Rettangolo 155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8" name="Rettangolo 155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9" name="Rettangolo 155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60" name="Rettangolo 155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61" name="Rettangolo 156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62" name="Rettangolo 156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63" name="Rettangolo 156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547" name="Gruppo 1546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548" name="Rettangolo 154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49" name="Rettangolo 154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0" name="Rettangolo 154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1" name="Rettangolo 155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2" name="Rettangolo 155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3" name="Rettangolo 155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4" name="Rettangolo 155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5" name="Rettangolo 155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450" name="Gruppo 1449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528" name="Gruppo 152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538" name="Rettangolo 153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39" name="Rettangolo 153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40" name="Rettangolo 153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41" name="Rettangolo 154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42" name="Rettangolo 154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43" name="Rettangolo 154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44" name="Rettangolo 154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45" name="Rettangolo 154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529" name="Gruppo 152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530" name="Rettangolo 152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31" name="Rettangolo 153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32" name="Rettangolo 153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33" name="Rettangolo 153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34" name="Rettangolo 153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35" name="Rettangolo 153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36" name="Rettangolo 153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37" name="Rettangolo 153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451" name="Gruppo 1450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510" name="Gruppo 150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520" name="Rettangolo 151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21" name="Rettangolo 152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22" name="Rettangolo 152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23" name="Rettangolo 152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24" name="Rettangolo 152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25" name="Rettangolo 152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26" name="Rettangolo 152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27" name="Rettangolo 152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511" name="Gruppo 151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512" name="Rettangolo 151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13" name="Rettangolo 151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14" name="Rettangolo 151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15" name="Rettangolo 151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16" name="Rettangolo 151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17" name="Rettangolo 151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18" name="Rettangolo 151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19" name="Rettangolo 151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452" name="Gruppo 1451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492" name="Gruppo 149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502" name="Rettangolo 150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3" name="Rettangolo 150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4" name="Rettangolo 150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5" name="Rettangolo 150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6" name="Rettangolo 150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7" name="Rettangolo 150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8" name="Rettangolo 150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9" name="Rettangolo 150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493" name="Gruppo 149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494" name="Rettangolo 149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95" name="Rettangolo 149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96" name="Rettangolo 149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97" name="Rettangolo 149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98" name="Rettangolo 149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99" name="Rettangolo 149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0" name="Rettangolo 149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1" name="Rettangolo 150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453" name="Gruppo 1452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474" name="Gruppo 147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484" name="Rettangolo 148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85" name="Rettangolo 148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86" name="Rettangolo 148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87" name="Rettangolo 148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88" name="Rettangolo 148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89" name="Rettangolo 148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90" name="Rettangolo 148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91" name="Rettangolo 149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475" name="Gruppo 147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476" name="Rettangolo 147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77" name="Rettangolo 147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78" name="Rettangolo 147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79" name="Rettangolo 147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80" name="Rettangolo 147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81" name="Rettangolo 148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82" name="Rettangolo 148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83" name="Rettangolo 148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454" name="Gruppo 1453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456" name="Gruppo 145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466" name="Rettangolo 146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7" name="Rettangolo 146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8" name="Rettangolo 146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9" name="Rettangolo 146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70" name="Rettangolo 146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71" name="Rettangolo 147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72" name="Rettangolo 147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73" name="Rettangolo 147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457" name="Gruppo 145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458" name="Rettangolo 145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59" name="Rettangolo 145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0" name="Rettangolo 145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1" name="Rettangolo 146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2" name="Rettangolo 146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3" name="Rettangolo 146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4" name="Rettangolo 146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65" name="Rettangolo 146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1455" name="Rettangolo 1454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2" name="Gruppo 11"/>
            <p:cNvGrpSpPr>
              <a:grpSpLocks noChangeAspect="1"/>
            </p:cNvGrpSpPr>
            <p:nvPr/>
          </p:nvGrpSpPr>
          <p:grpSpPr>
            <a:xfrm>
              <a:off x="6433245" y="1983803"/>
              <a:ext cx="973162" cy="973358"/>
              <a:chOff x="3509319" y="1890583"/>
              <a:chExt cx="3564948" cy="3565670"/>
            </a:xfrm>
          </p:grpSpPr>
          <p:grpSp>
            <p:nvGrpSpPr>
              <p:cNvPr id="1274" name="Gruppo 1273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428" name="Gruppo 142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438" name="Rettangolo 143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39" name="Rettangolo 143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40" name="Rettangolo 143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41" name="Rettangolo 144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42" name="Rettangolo 144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43" name="Rettangolo 144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44" name="Rettangolo 144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45" name="Rettangolo 144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429" name="Gruppo 142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430" name="Rettangolo 142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31" name="Rettangolo 143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32" name="Rettangolo 143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33" name="Rettangolo 143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34" name="Rettangolo 143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35" name="Rettangolo 143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36" name="Rettangolo 143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37" name="Rettangolo 143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275" name="Gruppo 1274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410" name="Gruppo 140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420" name="Rettangolo 141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21" name="Rettangolo 142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22" name="Rettangolo 142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23" name="Rettangolo 142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24" name="Rettangolo 142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25" name="Rettangolo 142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26" name="Rettangolo 142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27" name="Rettangolo 142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411" name="Gruppo 141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412" name="Rettangolo 141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13" name="Rettangolo 141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14" name="Rettangolo 141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15" name="Rettangolo 141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16" name="Rettangolo 141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17" name="Rettangolo 141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18" name="Rettangolo 141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19" name="Rettangolo 141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276" name="Gruppo 1275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392" name="Gruppo 1391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402" name="Rettangolo 140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3" name="Rettangolo 140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4" name="Rettangolo 140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5" name="Rettangolo 140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6" name="Rettangolo 140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7" name="Rettangolo 140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8" name="Rettangolo 140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9" name="Rettangolo 140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393" name="Gruppo 1392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394" name="Rettangolo 139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95" name="Rettangolo 139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96" name="Rettangolo 139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97" name="Rettangolo 139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98" name="Rettangolo 139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99" name="Rettangolo 139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0" name="Rettangolo 139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1" name="Rettangolo 140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277" name="Gruppo 1276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374" name="Gruppo 1373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384" name="Rettangolo 138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5" name="Rettangolo 138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6" name="Rettangolo 138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7" name="Rettangolo 138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8" name="Rettangolo 138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9" name="Rettangolo 138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90" name="Rettangolo 138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91" name="Rettangolo 139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375" name="Gruppo 1374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376" name="Rettangolo 137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77" name="Rettangolo 137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78" name="Rettangolo 137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79" name="Rettangolo 137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0" name="Rettangolo 137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1" name="Rettangolo 138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2" name="Rettangolo 138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83" name="Rettangolo 138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278" name="Gruppo 1277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356" name="Gruppo 135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366" name="Rettangolo 136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7" name="Rettangolo 136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8" name="Rettangolo 136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9" name="Rettangolo 136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70" name="Rettangolo 136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71" name="Rettangolo 137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72" name="Rettangolo 137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73" name="Rettangolo 137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357" name="Gruppo 135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358" name="Rettangolo 135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59" name="Rettangolo 135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0" name="Rettangolo 135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1" name="Rettangolo 136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2" name="Rettangolo 136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3" name="Rettangolo 136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4" name="Rettangolo 136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5" name="Rettangolo 136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279" name="Gruppo 1278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338" name="Gruppo 133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348" name="Rettangolo 134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49" name="Rettangolo 134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50" name="Rettangolo 134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51" name="Rettangolo 135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52" name="Rettangolo 135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53" name="Rettangolo 135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54" name="Rettangolo 135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55" name="Rettangolo 135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339" name="Gruppo 133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340" name="Rettangolo 133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41" name="Rettangolo 134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42" name="Rettangolo 134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43" name="Rettangolo 134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44" name="Rettangolo 134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45" name="Rettangolo 134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46" name="Rettangolo 134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47" name="Rettangolo 134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280" name="Gruppo 1279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320" name="Gruppo 131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330" name="Rettangolo 132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31" name="Rettangolo 133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32" name="Rettangolo 133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33" name="Rettangolo 133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34" name="Rettangolo 133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35" name="Rettangolo 133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36" name="Rettangolo 133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37" name="Rettangolo 133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321" name="Gruppo 132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322" name="Rettangolo 132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23" name="Rettangolo 132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24" name="Rettangolo 132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25" name="Rettangolo 132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26" name="Rettangolo 132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27" name="Rettangolo 132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28" name="Rettangolo 132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29" name="Rettangolo 132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281" name="Gruppo 1280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302" name="Gruppo 130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312" name="Rettangolo 131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3" name="Rettangolo 131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4" name="Rettangolo 131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5" name="Rettangolo 131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6" name="Rettangolo 131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7" name="Rettangolo 131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8" name="Rettangolo 131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9" name="Rettangolo 131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303" name="Gruppo 130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304" name="Rettangolo 130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05" name="Rettangolo 130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06" name="Rettangolo 130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07" name="Rettangolo 130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08" name="Rettangolo 130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09" name="Rettangolo 130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0" name="Rettangolo 130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1" name="Rettangolo 131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282" name="Gruppo 1281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284" name="Gruppo 128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294" name="Rettangolo 129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95" name="Rettangolo 129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96" name="Rettangolo 129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97" name="Rettangolo 129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98" name="Rettangolo 129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99" name="Rettangolo 129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00" name="Rettangolo 129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01" name="Rettangolo 130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285" name="Gruppo 128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286" name="Rettangolo 128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87" name="Rettangolo 128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88" name="Rettangolo 128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89" name="Rettangolo 128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90" name="Rettangolo 128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91" name="Rettangolo 129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92" name="Rettangolo 129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93" name="Rettangolo 129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1283" name="Rettangolo 1282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3" name="Gruppo 12"/>
            <p:cNvGrpSpPr>
              <a:grpSpLocks noChangeAspect="1"/>
            </p:cNvGrpSpPr>
            <p:nvPr/>
          </p:nvGrpSpPr>
          <p:grpSpPr>
            <a:xfrm>
              <a:off x="1640266" y="3160481"/>
              <a:ext cx="973162" cy="973358"/>
              <a:chOff x="3509319" y="1890583"/>
              <a:chExt cx="3564948" cy="3565670"/>
            </a:xfrm>
          </p:grpSpPr>
          <p:grpSp>
            <p:nvGrpSpPr>
              <p:cNvPr id="1102" name="Gruppo 1101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256" name="Gruppo 125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266" name="Rettangolo 1265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7" name="Rettangolo 1266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8" name="Rettangolo 1267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9" name="Rettangolo 1268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70" name="Rettangolo 1269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71" name="Rettangolo 1270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72" name="Rettangolo 1271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73" name="Rettangolo 1272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257" name="Gruppo 125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258" name="Rettangolo 125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59" name="Rettangolo 125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0" name="Rettangolo 125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1" name="Rettangolo 126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2" name="Rettangolo 126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3" name="Rettangolo 126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4" name="Rettangolo 126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5" name="Rettangolo 126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103" name="Gruppo 1102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238" name="Gruppo 123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248" name="Rettangolo 124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9" name="Rettangolo 124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50" name="Rettangolo 124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51" name="Rettangolo 125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52" name="Rettangolo 125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53" name="Rettangolo 125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54" name="Rettangolo 125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55" name="Rettangolo 125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239" name="Gruppo 123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240" name="Rettangolo 123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1" name="Rettangolo 124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2" name="Rettangolo 124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3" name="Rettangolo 124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4" name="Rettangolo 124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5" name="Rettangolo 124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6" name="Rettangolo 124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7" name="Rettangolo 124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104" name="Gruppo 1103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220" name="Gruppo 1219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230" name="Rettangolo 122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31" name="Rettangolo 123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32" name="Rettangolo 123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33" name="Rettangolo 123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34" name="Rettangolo 123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35" name="Rettangolo 123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36" name="Rettangolo 123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37" name="Rettangolo 123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221" name="Gruppo 1220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222" name="Rettangolo 122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23" name="Rettangolo 122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24" name="Rettangolo 122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25" name="Rettangolo 122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26" name="Rettangolo 122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27" name="Rettangolo 122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28" name="Rettangolo 122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29" name="Rettangolo 122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105" name="Gruppo 1104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202" name="Gruppo 1201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212" name="Rettangolo 121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3" name="Rettangolo 121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4" name="Rettangolo 121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5" name="Rettangolo 121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6" name="Rettangolo 121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7" name="Rettangolo 121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8" name="Rettangolo 121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9" name="Rettangolo 121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203" name="Gruppo 1202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204" name="Rettangolo 120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05" name="Rettangolo 120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06" name="Rettangolo 120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07" name="Rettangolo 120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08" name="Rettangolo 120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09" name="Rettangolo 120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0" name="Rettangolo 120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1" name="Rettangolo 121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106" name="Gruppo 1105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184" name="Gruppo 118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194" name="Rettangolo 119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5" name="Rettangolo 119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6" name="Rettangolo 119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7" name="Rettangolo 119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8" name="Rettangolo 119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9" name="Rettangolo 119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00" name="Rettangolo 119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01" name="Rettangolo 120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185" name="Gruppo 118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186" name="Rettangolo 118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87" name="Rettangolo 118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88" name="Rettangolo 118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89" name="Rettangolo 118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0" name="Rettangolo 118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1" name="Rettangolo 119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2" name="Rettangolo 119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3" name="Rettangolo 119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107" name="Gruppo 1106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166" name="Gruppo 116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176" name="Rettangolo 1175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7" name="Rettangolo 1176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8" name="Rettangolo 1177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9" name="Rettangolo 1178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80" name="Rettangolo 1179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81" name="Rettangolo 1180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82" name="Rettangolo 1181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83" name="Rettangolo 1182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167" name="Gruppo 116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168" name="Rettangolo 116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69" name="Rettangolo 116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0" name="Rettangolo 116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1" name="Rettangolo 117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2" name="Rettangolo 117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3" name="Rettangolo 117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4" name="Rettangolo 117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5" name="Rettangolo 117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108" name="Gruppo 1107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148" name="Gruppo 114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158" name="Rettangolo 115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59" name="Rettangolo 115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60" name="Rettangolo 115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61" name="Rettangolo 116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62" name="Rettangolo 116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63" name="Rettangolo 116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64" name="Rettangolo 116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65" name="Rettangolo 116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149" name="Gruppo 114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150" name="Rettangolo 114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51" name="Rettangolo 115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52" name="Rettangolo 115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53" name="Rettangolo 115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54" name="Rettangolo 115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55" name="Rettangolo 115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56" name="Rettangolo 115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57" name="Rettangolo 115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109" name="Gruppo 1108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130" name="Gruppo 112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140" name="Rettangolo 113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41" name="Rettangolo 114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42" name="Rettangolo 114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43" name="Rettangolo 114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44" name="Rettangolo 114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45" name="Rettangolo 114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46" name="Rettangolo 114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47" name="Rettangolo 114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131" name="Gruppo 113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132" name="Rettangolo 113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33" name="Rettangolo 113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34" name="Rettangolo 113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35" name="Rettangolo 113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36" name="Rettangolo 113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37" name="Rettangolo 113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38" name="Rettangolo 113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39" name="Rettangolo 113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1110" name="Gruppo 1109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112" name="Gruppo 111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122" name="Rettangolo 112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3" name="Rettangolo 112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4" name="Rettangolo 112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5" name="Rettangolo 112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6" name="Rettangolo 112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7" name="Rettangolo 112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8" name="Rettangolo 112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9" name="Rettangolo 112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113" name="Gruppo 111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114" name="Rettangolo 111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15" name="Rettangolo 111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16" name="Rettangolo 111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17" name="Rettangolo 111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18" name="Rettangolo 111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19" name="Rettangolo 111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0" name="Rettangolo 111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21" name="Rettangolo 112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1111" name="Rettangolo 1110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4" name="Gruppo 13"/>
            <p:cNvGrpSpPr>
              <a:grpSpLocks noChangeAspect="1"/>
            </p:cNvGrpSpPr>
            <p:nvPr/>
          </p:nvGrpSpPr>
          <p:grpSpPr>
            <a:xfrm>
              <a:off x="2832957" y="3149639"/>
              <a:ext cx="973162" cy="973358"/>
              <a:chOff x="3509319" y="1890583"/>
              <a:chExt cx="3564948" cy="3565670"/>
            </a:xfrm>
          </p:grpSpPr>
          <p:grpSp>
            <p:nvGrpSpPr>
              <p:cNvPr id="930" name="Gruppo 929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084" name="Gruppo 108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094" name="Rettangolo 1093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5" name="Rettangolo 1094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6" name="Rettangolo 1095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7" name="Rettangolo 1096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8" name="Rettangolo 1097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9" name="Rettangolo 1098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00" name="Rettangolo 1099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01" name="Rettangolo 1100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085" name="Gruppo 108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086" name="Rettangolo 108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87" name="Rettangolo 108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88" name="Rettangolo 108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89" name="Rettangolo 108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0" name="Rettangolo 108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1" name="Rettangolo 109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2" name="Rettangolo 109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3" name="Rettangolo 109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931" name="Gruppo 930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066" name="Gruppo 106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076" name="Rettangolo 1075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7" name="Rettangolo 1076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8" name="Rettangolo 1077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9" name="Rettangolo 1078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80" name="Rettangolo 1079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81" name="Rettangolo 1080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82" name="Rettangolo 1081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83" name="Rettangolo 1082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067" name="Gruppo 106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068" name="Rettangolo 106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69" name="Rettangolo 106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0" name="Rettangolo 106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1" name="Rettangolo 107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2" name="Rettangolo 107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3" name="Rettangolo 107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4" name="Rettangolo 107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5" name="Rettangolo 107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932" name="Gruppo 931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048" name="Gruppo 1047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058" name="Rettangolo 105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59" name="Rettangolo 105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60" name="Rettangolo 105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61" name="Rettangolo 106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62" name="Rettangolo 106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63" name="Rettangolo 106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64" name="Rettangolo 106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65" name="Rettangolo 106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049" name="Gruppo 1048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050" name="Rettangolo 104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51" name="Rettangolo 105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52" name="Rettangolo 105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53" name="Rettangolo 105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54" name="Rettangolo 105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55" name="Rettangolo 105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56" name="Rettangolo 105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57" name="Rettangolo 105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933" name="Gruppo 932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030" name="Gruppo 1029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040" name="Rettangolo 103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41" name="Rettangolo 104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42" name="Rettangolo 104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43" name="Rettangolo 104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44" name="Rettangolo 104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45" name="Rettangolo 104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46" name="Rettangolo 104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47" name="Rettangolo 104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031" name="Gruppo 1030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032" name="Rettangolo 103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33" name="Rettangolo 103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34" name="Rettangolo 103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35" name="Rettangolo 103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36" name="Rettangolo 103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37" name="Rettangolo 103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38" name="Rettangolo 103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39" name="Rettangolo 103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934" name="Gruppo 933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012" name="Gruppo 101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022" name="Rettangolo 102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23" name="Rettangolo 102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24" name="Rettangolo 102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25" name="Rettangolo 102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26" name="Rettangolo 102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27" name="Rettangolo 102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28" name="Rettangolo 102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29" name="Rettangolo 102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013" name="Gruppo 101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014" name="Rettangolo 101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15" name="Rettangolo 101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16" name="Rettangolo 101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17" name="Rettangolo 101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18" name="Rettangolo 101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19" name="Rettangolo 101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20" name="Rettangolo 101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21" name="Rettangolo 102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935" name="Gruppo 934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994" name="Gruppo 99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004" name="Rettangolo 1003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5" name="Rettangolo 1004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6" name="Rettangolo 1005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7" name="Rettangolo 1006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8" name="Rettangolo 1007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9" name="Rettangolo 1008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10" name="Rettangolo 1009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11" name="Rettangolo 1010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995" name="Gruppo 99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996" name="Rettangolo 995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97" name="Rettangolo 996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98" name="Rettangolo 997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99" name="Rettangolo 998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0" name="Rettangolo 999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1" name="Rettangolo 1000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2" name="Rettangolo 1001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3" name="Rettangolo 1002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936" name="Gruppo 935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976" name="Gruppo 97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986" name="Rettangolo 98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7" name="Rettangolo 98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8" name="Rettangolo 98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9" name="Rettangolo 98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90" name="Rettangolo 98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91" name="Rettangolo 99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92" name="Rettangolo 99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93" name="Rettangolo 99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977" name="Gruppo 97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978" name="Rettangolo 97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79" name="Rettangolo 97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0" name="Rettangolo 97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1" name="Rettangolo 98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2" name="Rettangolo 98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3" name="Rettangolo 98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4" name="Rettangolo 98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5" name="Rettangolo 98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937" name="Gruppo 936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958" name="Gruppo 95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968" name="Rettangolo 96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69" name="Rettangolo 96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70" name="Rettangolo 96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71" name="Rettangolo 97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72" name="Rettangolo 97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73" name="Rettangolo 97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74" name="Rettangolo 97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75" name="Rettangolo 97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959" name="Gruppo 95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960" name="Rettangolo 95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61" name="Rettangolo 96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62" name="Rettangolo 96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63" name="Rettangolo 96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64" name="Rettangolo 96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65" name="Rettangolo 96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66" name="Rettangolo 96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67" name="Rettangolo 96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938" name="Gruppo 937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940" name="Gruppo 93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950" name="Rettangolo 94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51" name="Rettangolo 95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52" name="Rettangolo 95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53" name="Rettangolo 95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54" name="Rettangolo 95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55" name="Rettangolo 95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56" name="Rettangolo 95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57" name="Rettangolo 95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941" name="Gruppo 94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942" name="Rettangolo 94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43" name="Rettangolo 94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44" name="Rettangolo 94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45" name="Rettangolo 94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46" name="Rettangolo 94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47" name="Rettangolo 94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48" name="Rettangolo 94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49" name="Rettangolo 94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939" name="Rettangolo 938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5" name="Gruppo 14"/>
            <p:cNvGrpSpPr>
              <a:grpSpLocks noChangeAspect="1"/>
            </p:cNvGrpSpPr>
            <p:nvPr/>
          </p:nvGrpSpPr>
          <p:grpSpPr>
            <a:xfrm>
              <a:off x="4040628" y="3160482"/>
              <a:ext cx="973162" cy="973358"/>
              <a:chOff x="3509319" y="1890583"/>
              <a:chExt cx="3564948" cy="3565670"/>
            </a:xfrm>
          </p:grpSpPr>
          <p:grpSp>
            <p:nvGrpSpPr>
              <p:cNvPr id="758" name="Gruppo 757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912" name="Gruppo 91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922" name="Rettangolo 92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23" name="Rettangolo 92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24" name="Rettangolo 92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25" name="Rettangolo 92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26" name="Rettangolo 92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27" name="Rettangolo 92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28" name="Rettangolo 92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29" name="Rettangolo 92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913" name="Gruppo 91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914" name="Rettangolo 91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15" name="Rettangolo 91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16" name="Rettangolo 91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17" name="Rettangolo 91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18" name="Rettangolo 91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19" name="Rettangolo 91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20" name="Rettangolo 91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21" name="Rettangolo 92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59" name="Gruppo 758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894" name="Gruppo 89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904" name="Rettangolo 903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5" name="Rettangolo 904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6" name="Rettangolo 905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7" name="Rettangolo 906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8" name="Rettangolo 907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9" name="Rettangolo 908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10" name="Rettangolo 909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11" name="Rettangolo 910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895" name="Gruppo 89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96" name="Rettangolo 89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97" name="Rettangolo 89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98" name="Rettangolo 89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99" name="Rettangolo 89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0" name="Rettangolo 89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1" name="Rettangolo 90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2" name="Rettangolo 90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3" name="Rettangolo 90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60" name="Gruppo 759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876" name="Gruppo 875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86" name="Rettangolo 88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7" name="Rettangolo 88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8" name="Rettangolo 88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9" name="Rettangolo 88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90" name="Rettangolo 88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91" name="Rettangolo 89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92" name="Rettangolo 89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93" name="Rettangolo 89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877" name="Gruppo 876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78" name="Rettangolo 87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79" name="Rettangolo 87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0" name="Rettangolo 87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1" name="Rettangolo 88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2" name="Rettangolo 88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3" name="Rettangolo 88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4" name="Rettangolo 88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5" name="Rettangolo 88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61" name="Gruppo 760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858" name="Gruppo 857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68" name="Rettangolo 86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69" name="Rettangolo 86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70" name="Rettangolo 86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71" name="Rettangolo 87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72" name="Rettangolo 87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73" name="Rettangolo 87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74" name="Rettangolo 87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75" name="Rettangolo 87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859" name="Gruppo 858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60" name="Rettangolo 85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61" name="Rettangolo 86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62" name="Rettangolo 86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63" name="Rettangolo 86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64" name="Rettangolo 86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65" name="Rettangolo 86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66" name="Rettangolo 86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67" name="Rettangolo 86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62" name="Gruppo 761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840" name="Gruppo 83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50" name="Rettangolo 84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51" name="Rettangolo 85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52" name="Rettangolo 85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53" name="Rettangolo 85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54" name="Rettangolo 85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55" name="Rettangolo 85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56" name="Rettangolo 85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57" name="Rettangolo 85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841" name="Gruppo 84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42" name="Rettangolo 84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43" name="Rettangolo 84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44" name="Rettangolo 84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45" name="Rettangolo 84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46" name="Rettangolo 84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47" name="Rettangolo 84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48" name="Rettangolo 84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49" name="Rettangolo 84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63" name="Gruppo 762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822" name="Gruppo 82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832" name="Rettangolo 83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3" name="Rettangolo 83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4" name="Rettangolo 83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5" name="Rettangolo 83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6" name="Rettangolo 83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7" name="Rettangolo 83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8" name="Rettangolo 83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9" name="Rettangolo 83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823" name="Gruppo 82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824" name="Rettangolo 823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25" name="Rettangolo 824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26" name="Rettangolo 825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27" name="Rettangolo 826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28" name="Rettangolo 827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29" name="Rettangolo 828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0" name="Rettangolo 829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1" name="Rettangolo 830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64" name="Gruppo 763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804" name="Gruppo 80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14" name="Rettangolo 81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5" name="Rettangolo 81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6" name="Rettangolo 81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7" name="Rettangolo 81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8" name="Rettangolo 81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9" name="Rettangolo 81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20" name="Rettangolo 81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21" name="Rettangolo 82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805" name="Gruppo 80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06" name="Rettangolo 80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07" name="Rettangolo 80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08" name="Rettangolo 80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09" name="Rettangolo 80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0" name="Rettangolo 80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1" name="Rettangolo 81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2" name="Rettangolo 81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3" name="Rettangolo 81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65" name="Gruppo 764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786" name="Gruppo 78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796" name="Rettangolo 79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7" name="Rettangolo 79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8" name="Rettangolo 79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9" name="Rettangolo 79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00" name="Rettangolo 79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01" name="Rettangolo 80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02" name="Rettangolo 80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03" name="Rettangolo 80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787" name="Gruppo 78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788" name="Rettangolo 78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89" name="Rettangolo 78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0" name="Rettangolo 78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1" name="Rettangolo 79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2" name="Rettangolo 79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3" name="Rettangolo 79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4" name="Rettangolo 79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5" name="Rettangolo 79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66" name="Gruppo 765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768" name="Gruppo 76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778" name="Rettangolo 77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79" name="Rettangolo 77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80" name="Rettangolo 77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81" name="Rettangolo 78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82" name="Rettangolo 78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83" name="Rettangolo 78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84" name="Rettangolo 78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85" name="Rettangolo 78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769" name="Gruppo 76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770" name="Rettangolo 76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71" name="Rettangolo 77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72" name="Rettangolo 77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73" name="Rettangolo 77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74" name="Rettangolo 77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75" name="Rettangolo 77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76" name="Rettangolo 77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77" name="Rettangolo 77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767" name="Rettangolo 766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6" name="Gruppo 15"/>
            <p:cNvGrpSpPr>
              <a:grpSpLocks noChangeAspect="1"/>
            </p:cNvGrpSpPr>
            <p:nvPr/>
          </p:nvGrpSpPr>
          <p:grpSpPr>
            <a:xfrm>
              <a:off x="5243136" y="3160482"/>
              <a:ext cx="973162" cy="973358"/>
              <a:chOff x="3509319" y="1890583"/>
              <a:chExt cx="3564948" cy="3565670"/>
            </a:xfrm>
          </p:grpSpPr>
          <p:grpSp>
            <p:nvGrpSpPr>
              <p:cNvPr id="586" name="Gruppo 585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740" name="Gruppo 73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750" name="Rettangolo 74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51" name="Rettangolo 75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52" name="Rettangolo 75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53" name="Rettangolo 75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54" name="Rettangolo 75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55" name="Rettangolo 75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56" name="Rettangolo 75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57" name="Rettangolo 75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741" name="Gruppo 74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742" name="Rettangolo 74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43" name="Rettangolo 74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44" name="Rettangolo 74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45" name="Rettangolo 74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46" name="Rettangolo 74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47" name="Rettangolo 74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48" name="Rettangolo 74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49" name="Rettangolo 74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587" name="Gruppo 586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722" name="Gruppo 72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732" name="Rettangolo 73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33" name="Rettangolo 73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34" name="Rettangolo 73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35" name="Rettangolo 73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36" name="Rettangolo 73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37" name="Rettangolo 73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38" name="Rettangolo 73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39" name="Rettangolo 73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723" name="Gruppo 72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724" name="Rettangolo 72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25" name="Rettangolo 72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26" name="Rettangolo 72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27" name="Rettangolo 72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28" name="Rettangolo 72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29" name="Rettangolo 72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30" name="Rettangolo 72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31" name="Rettangolo 73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588" name="Gruppo 587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704" name="Gruppo 703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714" name="Rettangolo 71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15" name="Rettangolo 71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16" name="Rettangolo 71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17" name="Rettangolo 71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18" name="Rettangolo 71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19" name="Rettangolo 71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20" name="Rettangolo 71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21" name="Rettangolo 72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705" name="Gruppo 704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706" name="Rettangolo 70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07" name="Rettangolo 70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08" name="Rettangolo 70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09" name="Rettangolo 70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10" name="Rettangolo 70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11" name="Rettangolo 71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12" name="Rettangolo 71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13" name="Rettangolo 71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589" name="Gruppo 588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686" name="Gruppo 685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696" name="Rettangolo 69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97" name="Rettangolo 69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98" name="Rettangolo 69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99" name="Rettangolo 69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00" name="Rettangolo 69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01" name="Rettangolo 70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02" name="Rettangolo 70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03" name="Rettangolo 70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687" name="Gruppo 686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688" name="Rettangolo 68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89" name="Rettangolo 68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90" name="Rettangolo 68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91" name="Rettangolo 69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92" name="Rettangolo 69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93" name="Rettangolo 69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94" name="Rettangolo 69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95" name="Rettangolo 69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590" name="Gruppo 589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668" name="Gruppo 66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678" name="Rettangolo 67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79" name="Rettangolo 67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80" name="Rettangolo 67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81" name="Rettangolo 68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82" name="Rettangolo 68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83" name="Rettangolo 68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84" name="Rettangolo 68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85" name="Rettangolo 68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669" name="Gruppo 66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670" name="Rettangolo 66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71" name="Rettangolo 67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72" name="Rettangolo 67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73" name="Rettangolo 67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74" name="Rettangolo 67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75" name="Rettangolo 67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76" name="Rettangolo 67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77" name="Rettangolo 67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591" name="Gruppo 590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650" name="Gruppo 64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660" name="Rettangolo 65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61" name="Rettangolo 66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62" name="Rettangolo 66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63" name="Rettangolo 66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64" name="Rettangolo 66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65" name="Rettangolo 66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66" name="Rettangolo 66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67" name="Rettangolo 66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651" name="Gruppo 65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652" name="Rettangolo 65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53" name="Rettangolo 65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54" name="Rettangolo 65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55" name="Rettangolo 65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56" name="Rettangolo 65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57" name="Rettangolo 65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58" name="Rettangolo 65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59" name="Rettangolo 65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592" name="Gruppo 591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632" name="Gruppo 63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642" name="Rettangolo 64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43" name="Rettangolo 64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44" name="Rettangolo 64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45" name="Rettangolo 64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46" name="Rettangolo 64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47" name="Rettangolo 64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48" name="Rettangolo 64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49" name="Rettangolo 64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633" name="Gruppo 63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634" name="Rettangolo 63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35" name="Rettangolo 63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36" name="Rettangolo 63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37" name="Rettangolo 63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38" name="Rettangolo 63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39" name="Rettangolo 63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40" name="Rettangolo 63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41" name="Rettangolo 64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593" name="Gruppo 592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614" name="Gruppo 61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624" name="Rettangolo 62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25" name="Rettangolo 62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26" name="Rettangolo 62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27" name="Rettangolo 62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28" name="Rettangolo 62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29" name="Rettangolo 62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30" name="Rettangolo 62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31" name="Rettangolo 63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615" name="Gruppo 61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616" name="Rettangolo 61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17" name="Rettangolo 61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18" name="Rettangolo 61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19" name="Rettangolo 61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20" name="Rettangolo 61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21" name="Rettangolo 62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22" name="Rettangolo 62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23" name="Rettangolo 62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594" name="Gruppo 593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596" name="Gruppo 59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606" name="Rettangolo 60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07" name="Rettangolo 60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08" name="Rettangolo 60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09" name="Rettangolo 60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10" name="Rettangolo 60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11" name="Rettangolo 61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12" name="Rettangolo 61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13" name="Rettangolo 61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597" name="Gruppo 59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598" name="Rettangolo 59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99" name="Rettangolo 59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00" name="Rettangolo 59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01" name="Rettangolo 60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02" name="Rettangolo 60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03" name="Rettangolo 60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04" name="Rettangolo 60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605" name="Rettangolo 60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595" name="Rettangolo 594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7" name="Gruppo 16"/>
            <p:cNvGrpSpPr>
              <a:grpSpLocks noChangeAspect="1"/>
            </p:cNvGrpSpPr>
            <p:nvPr/>
          </p:nvGrpSpPr>
          <p:grpSpPr>
            <a:xfrm>
              <a:off x="6433245" y="3160482"/>
              <a:ext cx="973162" cy="973358"/>
              <a:chOff x="3509319" y="1890583"/>
              <a:chExt cx="3564948" cy="3565670"/>
            </a:xfrm>
          </p:grpSpPr>
          <p:grpSp>
            <p:nvGrpSpPr>
              <p:cNvPr id="414" name="Gruppo 413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568" name="Gruppo 56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578" name="Rettangolo 57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79" name="Rettangolo 57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80" name="Rettangolo 57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81" name="Rettangolo 58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82" name="Rettangolo 58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83" name="Rettangolo 58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84" name="Rettangolo 58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85" name="Rettangolo 58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569" name="Gruppo 56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570" name="Rettangolo 56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71" name="Rettangolo 57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72" name="Rettangolo 57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73" name="Rettangolo 57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74" name="Rettangolo 57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75" name="Rettangolo 57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76" name="Rettangolo 57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77" name="Rettangolo 57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415" name="Gruppo 414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550" name="Gruppo 54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560" name="Rettangolo 55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61" name="Rettangolo 56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62" name="Rettangolo 56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63" name="Rettangolo 56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64" name="Rettangolo 56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65" name="Rettangolo 56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66" name="Rettangolo 56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67" name="Rettangolo 56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551" name="Gruppo 55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552" name="Rettangolo 55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53" name="Rettangolo 55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54" name="Rettangolo 55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55" name="Rettangolo 55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56" name="Rettangolo 55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57" name="Rettangolo 55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58" name="Rettangolo 55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59" name="Rettangolo 55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416" name="Gruppo 415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532" name="Gruppo 531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542" name="Rettangolo 54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43" name="Rettangolo 54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44" name="Rettangolo 54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45" name="Rettangolo 54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46" name="Rettangolo 54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47" name="Rettangolo 54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48" name="Rettangolo 54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49" name="Rettangolo 54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533" name="Gruppo 532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534" name="Rettangolo 53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35" name="Rettangolo 53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36" name="Rettangolo 53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37" name="Rettangolo 53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38" name="Rettangolo 53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39" name="Rettangolo 53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40" name="Rettangolo 53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41" name="Rettangolo 54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417" name="Gruppo 416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514" name="Gruppo 513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524" name="Rettangolo 52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25" name="Rettangolo 52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26" name="Rettangolo 52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27" name="Rettangolo 52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28" name="Rettangolo 52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29" name="Rettangolo 52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30" name="Rettangolo 52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31" name="Rettangolo 53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515" name="Gruppo 514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516" name="Rettangolo 51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17" name="Rettangolo 51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18" name="Rettangolo 51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19" name="Rettangolo 51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20" name="Rettangolo 51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21" name="Rettangolo 52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22" name="Rettangolo 52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23" name="Rettangolo 52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418" name="Gruppo 417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496" name="Gruppo 49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506" name="Rettangolo 50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07" name="Rettangolo 50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08" name="Rettangolo 50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09" name="Rettangolo 50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10" name="Rettangolo 50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11" name="Rettangolo 51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12" name="Rettangolo 51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13" name="Rettangolo 51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497" name="Gruppo 49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498" name="Rettangolo 49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99" name="Rettangolo 49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00" name="Rettangolo 49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01" name="Rettangolo 50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02" name="Rettangolo 50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03" name="Rettangolo 50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04" name="Rettangolo 50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505" name="Rettangolo 50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419" name="Gruppo 418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478" name="Gruppo 47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488" name="Rettangolo 48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89" name="Rettangolo 48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90" name="Rettangolo 48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91" name="Rettangolo 49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92" name="Rettangolo 49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93" name="Rettangolo 49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94" name="Rettangolo 49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95" name="Rettangolo 49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479" name="Gruppo 47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480" name="Rettangolo 47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81" name="Rettangolo 48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82" name="Rettangolo 48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83" name="Rettangolo 48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84" name="Rettangolo 48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85" name="Rettangolo 48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86" name="Rettangolo 48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87" name="Rettangolo 48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420" name="Gruppo 419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460" name="Gruppo 45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470" name="Rettangolo 46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71" name="Rettangolo 47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72" name="Rettangolo 47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73" name="Rettangolo 47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74" name="Rettangolo 47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75" name="Rettangolo 47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76" name="Rettangolo 47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77" name="Rettangolo 47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461" name="Gruppo 46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462" name="Rettangolo 46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63" name="Rettangolo 46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64" name="Rettangolo 46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65" name="Rettangolo 46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66" name="Rettangolo 46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67" name="Rettangolo 46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68" name="Rettangolo 46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69" name="Rettangolo 46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421" name="Gruppo 420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442" name="Gruppo 44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452" name="Rettangolo 45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53" name="Rettangolo 45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54" name="Rettangolo 45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55" name="Rettangolo 45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56" name="Rettangolo 45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57" name="Rettangolo 45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58" name="Rettangolo 45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59" name="Rettangolo 45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443" name="Gruppo 44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444" name="Rettangolo 44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45" name="Rettangolo 44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46" name="Rettangolo 44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47" name="Rettangolo 44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48" name="Rettangolo 44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49" name="Rettangolo 44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50" name="Rettangolo 44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51" name="Rettangolo 45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422" name="Gruppo 421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424" name="Gruppo 42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434" name="Rettangolo 43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35" name="Rettangolo 43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36" name="Rettangolo 43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37" name="Rettangolo 43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38" name="Rettangolo 43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39" name="Rettangolo 43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40" name="Rettangolo 43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41" name="Rettangolo 44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425" name="Gruppo 42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426" name="Rettangolo 42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27" name="Rettangolo 42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28" name="Rettangolo 42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29" name="Rettangolo 42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30" name="Rettangolo 42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31" name="Rettangolo 43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32" name="Rettangolo 43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33" name="Rettangolo 43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423" name="Rettangolo 422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8" name="Gruppo 17"/>
            <p:cNvGrpSpPr/>
            <p:nvPr/>
          </p:nvGrpSpPr>
          <p:grpSpPr>
            <a:xfrm>
              <a:off x="1721363" y="2066765"/>
              <a:ext cx="162194" cy="79231"/>
              <a:chOff x="914400" y="1760220"/>
              <a:chExt cx="792480" cy="731520"/>
            </a:xfrm>
          </p:grpSpPr>
          <p:sp>
            <p:nvSpPr>
              <p:cNvPr id="412" name="Rettangolo 411"/>
              <p:cNvSpPr/>
              <p:nvPr/>
            </p:nvSpPr>
            <p:spPr>
              <a:xfrm>
                <a:off x="914400" y="1760220"/>
                <a:ext cx="39624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13" name="Rettangolo 412"/>
              <p:cNvSpPr/>
              <p:nvPr/>
            </p:nvSpPr>
            <p:spPr>
              <a:xfrm>
                <a:off x="1310640" y="1760220"/>
                <a:ext cx="396240" cy="7315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9" name="Gruppo 18"/>
            <p:cNvGrpSpPr/>
            <p:nvPr/>
          </p:nvGrpSpPr>
          <p:grpSpPr>
            <a:xfrm>
              <a:off x="2915352" y="2055922"/>
              <a:ext cx="241992" cy="79232"/>
              <a:chOff x="914400" y="1760224"/>
              <a:chExt cx="792480" cy="643473"/>
            </a:xfrm>
          </p:grpSpPr>
          <p:sp>
            <p:nvSpPr>
              <p:cNvPr id="410" name="Rettangolo 409"/>
              <p:cNvSpPr/>
              <p:nvPr/>
            </p:nvSpPr>
            <p:spPr>
              <a:xfrm>
                <a:off x="914400" y="1760224"/>
                <a:ext cx="396240" cy="64346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11" name="Rettangolo 410"/>
              <p:cNvSpPr/>
              <p:nvPr/>
            </p:nvSpPr>
            <p:spPr>
              <a:xfrm>
                <a:off x="1310640" y="1760224"/>
                <a:ext cx="396240" cy="64347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0" name="Gruppo 19"/>
            <p:cNvGrpSpPr/>
            <p:nvPr/>
          </p:nvGrpSpPr>
          <p:grpSpPr>
            <a:xfrm>
              <a:off x="4121725" y="2070130"/>
              <a:ext cx="162194" cy="156964"/>
              <a:chOff x="914400" y="1760220"/>
              <a:chExt cx="792480" cy="731520"/>
            </a:xfrm>
          </p:grpSpPr>
          <p:sp>
            <p:nvSpPr>
              <p:cNvPr id="408" name="Rettangolo 407"/>
              <p:cNvSpPr/>
              <p:nvPr/>
            </p:nvSpPr>
            <p:spPr>
              <a:xfrm>
                <a:off x="914400" y="1760220"/>
                <a:ext cx="39624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09" name="Rettangolo 408"/>
              <p:cNvSpPr/>
              <p:nvPr/>
            </p:nvSpPr>
            <p:spPr>
              <a:xfrm>
                <a:off x="1310640" y="1760220"/>
                <a:ext cx="396240" cy="7315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1" name="Gruppo 20"/>
            <p:cNvGrpSpPr>
              <a:grpSpLocks noChangeAspect="1"/>
            </p:cNvGrpSpPr>
            <p:nvPr/>
          </p:nvGrpSpPr>
          <p:grpSpPr>
            <a:xfrm>
              <a:off x="7607099" y="1983803"/>
              <a:ext cx="973162" cy="973358"/>
              <a:chOff x="3509319" y="1890583"/>
              <a:chExt cx="3564948" cy="3565670"/>
            </a:xfrm>
          </p:grpSpPr>
          <p:grpSp>
            <p:nvGrpSpPr>
              <p:cNvPr id="236" name="Gruppo 235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390" name="Gruppo 38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400" name="Rettangolo 39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01" name="Rettangolo 40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02" name="Rettangolo 40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03" name="Rettangolo 40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04" name="Rettangolo 40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05" name="Rettangolo 40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06" name="Rettangolo 40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407" name="Rettangolo 40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391" name="Gruppo 39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392" name="Rettangolo 39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93" name="Rettangolo 39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94" name="Rettangolo 39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95" name="Rettangolo 39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96" name="Rettangolo 39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97" name="Rettangolo 39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98" name="Rettangolo 39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99" name="Rettangolo 39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237" name="Gruppo 236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372" name="Gruppo 37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382" name="Rettangolo 38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83" name="Rettangolo 38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84" name="Rettangolo 38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85" name="Rettangolo 38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86" name="Rettangolo 38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87" name="Rettangolo 38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88" name="Rettangolo 38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89" name="Rettangolo 38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373" name="Gruppo 37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374" name="Rettangolo 37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75" name="Rettangolo 37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76" name="Rettangolo 37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77" name="Rettangolo 37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78" name="Rettangolo 37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79" name="Rettangolo 37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80" name="Rettangolo 37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81" name="Rettangolo 38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238" name="Gruppo 237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354" name="Gruppo 353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364" name="Rettangolo 36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65" name="Rettangolo 36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66" name="Rettangolo 36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67" name="Rettangolo 36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68" name="Rettangolo 36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69" name="Rettangolo 36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70" name="Rettangolo 36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71" name="Rettangolo 37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355" name="Gruppo 354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356" name="Rettangolo 35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57" name="Rettangolo 35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58" name="Rettangolo 35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59" name="Rettangolo 35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60" name="Rettangolo 35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61" name="Rettangolo 36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62" name="Rettangolo 36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63" name="Rettangolo 36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239" name="Gruppo 238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336" name="Gruppo 335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346" name="Rettangolo 34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47" name="Rettangolo 34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48" name="Rettangolo 34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49" name="Rettangolo 34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50" name="Rettangolo 34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51" name="Rettangolo 35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52" name="Rettangolo 35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53" name="Rettangolo 35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337" name="Gruppo 336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338" name="Rettangolo 33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39" name="Rettangolo 33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40" name="Rettangolo 33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41" name="Rettangolo 34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42" name="Rettangolo 34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43" name="Rettangolo 34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44" name="Rettangolo 34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45" name="Rettangolo 34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240" name="Gruppo 239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318" name="Gruppo 31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328" name="Rettangolo 32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29" name="Rettangolo 32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30" name="Rettangolo 32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31" name="Rettangolo 33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32" name="Rettangolo 33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33" name="Rettangolo 33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34" name="Rettangolo 33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35" name="Rettangolo 33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319" name="Gruppo 31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320" name="Rettangolo 31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21" name="Rettangolo 32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22" name="Rettangolo 32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23" name="Rettangolo 32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24" name="Rettangolo 32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25" name="Rettangolo 32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26" name="Rettangolo 32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27" name="Rettangolo 32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241" name="Gruppo 240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300" name="Gruppo 29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310" name="Rettangolo 30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11" name="Rettangolo 31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12" name="Rettangolo 31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13" name="Rettangolo 31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14" name="Rettangolo 31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15" name="Rettangolo 31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16" name="Rettangolo 31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17" name="Rettangolo 31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301" name="Gruppo 30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302" name="Rettangolo 301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03" name="Rettangolo 302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04" name="Rettangolo 303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05" name="Rettangolo 304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06" name="Rettangolo 305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07" name="Rettangolo 306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08" name="Rettangolo 307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309" name="Rettangolo 308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242" name="Gruppo 241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82" name="Gruppo 28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92" name="Rettangolo 29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93" name="Rettangolo 29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94" name="Rettangolo 29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95" name="Rettangolo 29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96" name="Rettangolo 29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97" name="Rettangolo 29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98" name="Rettangolo 29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99" name="Rettangolo 29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83" name="Gruppo 28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84" name="Rettangolo 28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85" name="Rettangolo 28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86" name="Rettangolo 28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87" name="Rettangolo 28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88" name="Rettangolo 28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89" name="Rettangolo 28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90" name="Rettangolo 28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91" name="Rettangolo 29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243" name="Gruppo 242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64" name="Gruppo 26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74" name="Rettangolo 27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75" name="Rettangolo 27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76" name="Rettangolo 27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77" name="Rettangolo 27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78" name="Rettangolo 27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79" name="Rettangolo 27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80" name="Rettangolo 27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81" name="Rettangolo 28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65" name="Gruppo 26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66" name="Rettangolo 26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67" name="Rettangolo 26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68" name="Rettangolo 26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69" name="Rettangolo 26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70" name="Rettangolo 26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71" name="Rettangolo 27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72" name="Rettangolo 27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73" name="Rettangolo 27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244" name="Gruppo 243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46" name="Gruppo 24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56" name="Rettangolo 25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57" name="Rettangolo 25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58" name="Rettangolo 25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59" name="Rettangolo 25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60" name="Rettangolo 25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61" name="Rettangolo 26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62" name="Rettangolo 26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63" name="Rettangolo 26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47" name="Gruppo 24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48" name="Rettangolo 24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49" name="Rettangolo 24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50" name="Rettangolo 24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51" name="Rettangolo 25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52" name="Rettangolo 25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53" name="Rettangolo 25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54" name="Rettangolo 25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55" name="Rettangolo 25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245" name="Rettangolo 244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2" name="Gruppo 21"/>
            <p:cNvGrpSpPr>
              <a:grpSpLocks noChangeAspect="1"/>
            </p:cNvGrpSpPr>
            <p:nvPr/>
          </p:nvGrpSpPr>
          <p:grpSpPr>
            <a:xfrm>
              <a:off x="7607099" y="3160483"/>
              <a:ext cx="973162" cy="973358"/>
              <a:chOff x="3509319" y="1890583"/>
              <a:chExt cx="3564948" cy="3565670"/>
            </a:xfrm>
          </p:grpSpPr>
          <p:grpSp>
            <p:nvGrpSpPr>
              <p:cNvPr id="64" name="Gruppo 63"/>
              <p:cNvGrpSpPr/>
              <p:nvPr/>
            </p:nvGrpSpPr>
            <p:grpSpPr>
              <a:xfrm>
                <a:off x="3509319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18" name="Gruppo 21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228" name="Rettangolo 22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29" name="Rettangolo 22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30" name="Rettangolo 22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31" name="Rettangolo 23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32" name="Rettangolo 23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33" name="Rettangolo 23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34" name="Rettangolo 23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35" name="Rettangolo 23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19" name="Gruppo 21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20" name="Rettangolo 21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21" name="Rettangolo 22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22" name="Rettangolo 22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23" name="Rettangolo 22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24" name="Rettangolo 22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25" name="Rettangolo 22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26" name="Rettangolo 22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27" name="Rettangolo 22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65" name="Gruppo 64"/>
              <p:cNvGrpSpPr/>
              <p:nvPr/>
            </p:nvGrpSpPr>
            <p:grpSpPr>
              <a:xfrm>
                <a:off x="4697635" y="189058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200" name="Gruppo 19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210" name="Rettangolo 20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1" name="Rettangolo 21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2" name="Rettangolo 21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3" name="Rettangolo 21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4" name="Rettangolo 21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5" name="Rettangolo 21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6" name="Rettangolo 21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17" name="Rettangolo 21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201" name="Gruppo 20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202" name="Rettangolo 20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3" name="Rettangolo 20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4" name="Rettangolo 20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5" name="Rettangolo 20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6" name="Rettangolo 20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7" name="Rettangolo 20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8" name="Rettangolo 20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209" name="Rettangolo 20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66" name="Gruppo 65"/>
              <p:cNvGrpSpPr/>
              <p:nvPr/>
            </p:nvGrpSpPr>
            <p:grpSpPr>
              <a:xfrm>
                <a:off x="3509319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82" name="Gruppo 181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92" name="Rettangolo 19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3" name="Rettangolo 19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4" name="Rettangolo 19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5" name="Rettangolo 19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6" name="Rettangolo 19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7" name="Rettangolo 19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8" name="Rettangolo 19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9" name="Rettangolo 19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83" name="Gruppo 182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84" name="Rettangolo 18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5" name="Rettangolo 18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6" name="Rettangolo 18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7" name="Rettangolo 18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8" name="Rettangolo 18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9" name="Rettangolo 18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0" name="Rettangolo 18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91" name="Rettangolo 19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67" name="Gruppo 66"/>
              <p:cNvGrpSpPr/>
              <p:nvPr/>
            </p:nvGrpSpPr>
            <p:grpSpPr>
              <a:xfrm>
                <a:off x="4697635" y="3078901"/>
                <a:ext cx="1188316" cy="1188316"/>
                <a:chOff x="3509319" y="1890584"/>
                <a:chExt cx="2880000" cy="2880002"/>
              </a:xfrm>
            </p:grpSpPr>
            <p:grpSp>
              <p:nvGrpSpPr>
                <p:cNvPr id="164" name="Gruppo 163"/>
                <p:cNvGrpSpPr/>
                <p:nvPr/>
              </p:nvGrpSpPr>
              <p:grpSpPr>
                <a:xfrm>
                  <a:off x="3509319" y="189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74" name="Rettangolo 17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5" name="Rettangolo 17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6" name="Rettangolo 17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7" name="Rettangolo 17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8" name="Rettangolo 17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9" name="Rettangolo 17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0" name="Rettangolo 17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81" name="Rettangolo 18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65" name="Gruppo 164"/>
                <p:cNvGrpSpPr/>
                <p:nvPr/>
              </p:nvGrpSpPr>
              <p:grpSpPr>
                <a:xfrm>
                  <a:off x="3509319" y="333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66" name="Rettangolo 16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7" name="Rettangolo 16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8" name="Rettangolo 16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9" name="Rettangolo 16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0" name="Rettangolo 16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1" name="Rettangolo 17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2" name="Rettangolo 17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73" name="Rettangolo 17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68" name="Gruppo 67"/>
              <p:cNvGrpSpPr/>
              <p:nvPr/>
            </p:nvGrpSpPr>
            <p:grpSpPr>
              <a:xfrm>
                <a:off x="5885951" y="1890583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46" name="Gruppo 145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56" name="Rettangolo 15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7" name="Rettangolo 15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8" name="Rettangolo 15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9" name="Rettangolo 15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0" name="Rettangolo 15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1" name="Rettangolo 16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2" name="Rettangolo 16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63" name="Rettangolo 16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47" name="Gruppo 146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48" name="Rettangolo 147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9" name="Rettangolo 148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0" name="Rettangolo 149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1" name="Rettangolo 150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2" name="Rettangolo 151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3" name="Rettangolo 152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4" name="Rettangolo 153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55" name="Rettangolo 154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69" name="Gruppo 68"/>
              <p:cNvGrpSpPr/>
              <p:nvPr/>
            </p:nvGrpSpPr>
            <p:grpSpPr>
              <a:xfrm>
                <a:off x="5885951" y="3078899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28" name="Gruppo 127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38" name="Rettangolo 137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9" name="Rettangolo 138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0" name="Rettangolo 139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1" name="Rettangolo 140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2" name="Rettangolo 141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3" name="Rettangolo 142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4" name="Rettangolo 143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45" name="Rettangolo 144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29" name="Gruppo 128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3"/>
                  <a:chExt cx="2880000" cy="1440004"/>
                </a:xfrm>
              </p:grpSpPr>
              <p:sp>
                <p:nvSpPr>
                  <p:cNvPr id="130" name="Rettangolo 129"/>
                  <p:cNvSpPr/>
                  <p:nvPr/>
                </p:nvSpPr>
                <p:spPr>
                  <a:xfrm>
                    <a:off x="350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1" name="Rettangolo 130"/>
                  <p:cNvSpPr/>
                  <p:nvPr/>
                </p:nvSpPr>
                <p:spPr>
                  <a:xfrm>
                    <a:off x="422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2" name="Rettangolo 131"/>
                  <p:cNvSpPr/>
                  <p:nvPr/>
                </p:nvSpPr>
                <p:spPr>
                  <a:xfrm>
                    <a:off x="350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3" name="Rettangolo 132"/>
                  <p:cNvSpPr/>
                  <p:nvPr/>
                </p:nvSpPr>
                <p:spPr>
                  <a:xfrm>
                    <a:off x="422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4" name="Rettangolo 133"/>
                  <p:cNvSpPr/>
                  <p:nvPr/>
                </p:nvSpPr>
                <p:spPr>
                  <a:xfrm>
                    <a:off x="494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5" name="Rettangolo 134"/>
                  <p:cNvSpPr/>
                  <p:nvPr/>
                </p:nvSpPr>
                <p:spPr>
                  <a:xfrm>
                    <a:off x="5669319" y="1890583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6" name="Rettangolo 135"/>
                  <p:cNvSpPr/>
                  <p:nvPr/>
                </p:nvSpPr>
                <p:spPr>
                  <a:xfrm>
                    <a:off x="4949319" y="2610586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37" name="Rettangolo 136"/>
                  <p:cNvSpPr/>
                  <p:nvPr/>
                </p:nvSpPr>
                <p:spPr>
                  <a:xfrm>
                    <a:off x="5669319" y="261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0" name="Gruppo 69"/>
              <p:cNvGrpSpPr/>
              <p:nvPr/>
            </p:nvGrpSpPr>
            <p:grpSpPr>
              <a:xfrm>
                <a:off x="3509319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110" name="Gruppo 109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20" name="Rettangolo 119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1" name="Rettangolo 120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2" name="Rettangolo 121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3" name="Rettangolo 122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4" name="Rettangolo 123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5" name="Rettangolo 124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6" name="Rettangolo 125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27" name="Rettangolo 126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111" name="Gruppo 110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12" name="Rettangolo 11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3" name="Rettangolo 11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4" name="Rettangolo 11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5" name="Rettangolo 11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6" name="Rettangolo 11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7" name="Rettangolo 11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8" name="Rettangolo 11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19" name="Rettangolo 11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1" name="Gruppo 70"/>
              <p:cNvGrpSpPr/>
              <p:nvPr/>
            </p:nvGrpSpPr>
            <p:grpSpPr>
              <a:xfrm>
                <a:off x="4697635" y="4267938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92" name="Gruppo 91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102" name="Rettangolo 101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3" name="Rettangolo 102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4" name="Rettangolo 103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5" name="Rettangolo 104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6" name="Rettangolo 105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7" name="Rettangolo 106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8" name="Rettangolo 107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9" name="Rettangolo 108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93" name="Gruppo 92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94" name="Rettangolo 9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5" name="Rettangolo 9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6" name="Rettangolo 9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7" name="Rettangolo 9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8" name="Rettangolo 9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9" name="Rettangolo 9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0" name="Rettangolo 9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101" name="Rettangolo 10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grpSp>
            <p:nvGrpSpPr>
              <p:cNvPr id="72" name="Gruppo 71"/>
              <p:cNvGrpSpPr/>
              <p:nvPr/>
            </p:nvGrpSpPr>
            <p:grpSpPr>
              <a:xfrm>
                <a:off x="5885951" y="4267214"/>
                <a:ext cx="1188316" cy="1188315"/>
                <a:chOff x="3509319" y="1890585"/>
                <a:chExt cx="2880000" cy="2880000"/>
              </a:xfrm>
            </p:grpSpPr>
            <p:grpSp>
              <p:nvGrpSpPr>
                <p:cNvPr id="74" name="Gruppo 73"/>
                <p:cNvGrpSpPr/>
                <p:nvPr/>
              </p:nvGrpSpPr>
              <p:grpSpPr>
                <a:xfrm>
                  <a:off x="3509319" y="1890585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84" name="Rettangolo 83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5" name="Rettangolo 84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6" name="Rettangolo 85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7" name="Rettangolo 86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8" name="Rettangolo 87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9" name="Rettangolo 88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0" name="Rettangolo 89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91" name="Rettangolo 90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  <p:grpSp>
              <p:nvGrpSpPr>
                <p:cNvPr id="75" name="Gruppo 74"/>
                <p:cNvGrpSpPr/>
                <p:nvPr/>
              </p:nvGrpSpPr>
              <p:grpSpPr>
                <a:xfrm>
                  <a:off x="3509319" y="3330584"/>
                  <a:ext cx="2880000" cy="1440001"/>
                  <a:chOff x="3509319" y="1890584"/>
                  <a:chExt cx="2880000" cy="1440004"/>
                </a:xfrm>
              </p:grpSpPr>
              <p:sp>
                <p:nvSpPr>
                  <p:cNvPr id="76" name="Rettangolo 75"/>
                  <p:cNvSpPr/>
                  <p:nvPr/>
                </p:nvSpPr>
                <p:spPr>
                  <a:xfrm>
                    <a:off x="350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7" name="Rettangolo 76"/>
                  <p:cNvSpPr/>
                  <p:nvPr/>
                </p:nvSpPr>
                <p:spPr>
                  <a:xfrm>
                    <a:off x="422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8" name="Rettangolo 77"/>
                  <p:cNvSpPr/>
                  <p:nvPr/>
                </p:nvSpPr>
                <p:spPr>
                  <a:xfrm>
                    <a:off x="350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79" name="Rettangolo 78"/>
                  <p:cNvSpPr/>
                  <p:nvPr/>
                </p:nvSpPr>
                <p:spPr>
                  <a:xfrm>
                    <a:off x="422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0" name="Rettangolo 79"/>
                  <p:cNvSpPr/>
                  <p:nvPr/>
                </p:nvSpPr>
                <p:spPr>
                  <a:xfrm>
                    <a:off x="494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1" name="Rettangolo 80"/>
                  <p:cNvSpPr/>
                  <p:nvPr/>
                </p:nvSpPr>
                <p:spPr>
                  <a:xfrm>
                    <a:off x="5669319" y="1890584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2" name="Rettangolo 81"/>
                  <p:cNvSpPr/>
                  <p:nvPr/>
                </p:nvSpPr>
                <p:spPr>
                  <a:xfrm>
                    <a:off x="4949319" y="2610587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  <p:sp>
                <p:nvSpPr>
                  <p:cNvPr id="83" name="Rettangolo 82"/>
                  <p:cNvSpPr/>
                  <p:nvPr/>
                </p:nvSpPr>
                <p:spPr>
                  <a:xfrm>
                    <a:off x="5669319" y="2610585"/>
                    <a:ext cx="720000" cy="720001"/>
                  </a:xfrm>
                  <a:prstGeom prst="rect">
                    <a:avLst/>
                  </a:prstGeom>
                  <a:noFill/>
                  <a:ln w="3175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latin typeface="Calibri Light" panose="020F0302020204030204" pitchFamily="34" charset="0"/>
                    </a:endParaRPr>
                  </a:p>
                </p:txBody>
              </p:sp>
            </p:grpSp>
          </p:grpSp>
          <p:sp>
            <p:nvSpPr>
              <p:cNvPr id="73" name="Rettangolo 72"/>
              <p:cNvSpPr/>
              <p:nvPr/>
            </p:nvSpPr>
            <p:spPr>
              <a:xfrm>
                <a:off x="3509319" y="1890583"/>
                <a:ext cx="3564948" cy="356494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3" name="Gruppo 22"/>
            <p:cNvGrpSpPr/>
            <p:nvPr/>
          </p:nvGrpSpPr>
          <p:grpSpPr>
            <a:xfrm>
              <a:off x="5324232" y="2071436"/>
              <a:ext cx="243290" cy="156964"/>
              <a:chOff x="914400" y="1760220"/>
              <a:chExt cx="792480" cy="731520"/>
            </a:xfrm>
          </p:grpSpPr>
          <p:sp>
            <p:nvSpPr>
              <p:cNvPr id="62" name="Rettangolo 61"/>
              <p:cNvSpPr/>
              <p:nvPr/>
            </p:nvSpPr>
            <p:spPr>
              <a:xfrm>
                <a:off x="914400" y="1760220"/>
                <a:ext cx="39624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3" name="Rettangolo 62"/>
              <p:cNvSpPr/>
              <p:nvPr/>
            </p:nvSpPr>
            <p:spPr>
              <a:xfrm>
                <a:off x="1310640" y="1760220"/>
                <a:ext cx="396240" cy="7315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4" name="Gruppo 23"/>
            <p:cNvGrpSpPr/>
            <p:nvPr/>
          </p:nvGrpSpPr>
          <p:grpSpPr>
            <a:xfrm>
              <a:off x="7769293" y="2149916"/>
              <a:ext cx="648774" cy="563755"/>
              <a:chOff x="914400" y="1768091"/>
              <a:chExt cx="792480" cy="723649"/>
            </a:xfrm>
          </p:grpSpPr>
          <p:sp>
            <p:nvSpPr>
              <p:cNvPr id="60" name="Rettangolo 59"/>
              <p:cNvSpPr/>
              <p:nvPr/>
            </p:nvSpPr>
            <p:spPr>
              <a:xfrm>
                <a:off x="914400" y="1768091"/>
                <a:ext cx="396240" cy="72364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61" name="Rettangolo 60"/>
              <p:cNvSpPr/>
              <p:nvPr/>
            </p:nvSpPr>
            <p:spPr>
              <a:xfrm>
                <a:off x="1310640" y="1768091"/>
                <a:ext cx="396240" cy="72364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5" name="Gruppo 24"/>
            <p:cNvGrpSpPr/>
            <p:nvPr/>
          </p:nvGrpSpPr>
          <p:grpSpPr>
            <a:xfrm>
              <a:off x="1721363" y="3241578"/>
              <a:ext cx="243290" cy="243293"/>
              <a:chOff x="4031449" y="2903219"/>
              <a:chExt cx="790235" cy="792480"/>
            </a:xfrm>
          </p:grpSpPr>
          <p:sp>
            <p:nvSpPr>
              <p:cNvPr id="58" name="Rettangolo 57"/>
              <p:cNvSpPr/>
              <p:nvPr/>
            </p:nvSpPr>
            <p:spPr>
              <a:xfrm>
                <a:off x="4031449" y="2903219"/>
                <a:ext cx="790235" cy="792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9" name="Rettangolo 58"/>
              <p:cNvSpPr/>
              <p:nvPr/>
            </p:nvSpPr>
            <p:spPr>
              <a:xfrm>
                <a:off x="4294860" y="3167379"/>
                <a:ext cx="263413" cy="26416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6" name="Gruppo 25"/>
            <p:cNvGrpSpPr/>
            <p:nvPr/>
          </p:nvGrpSpPr>
          <p:grpSpPr>
            <a:xfrm>
              <a:off x="2915352" y="3230736"/>
              <a:ext cx="323089" cy="243293"/>
              <a:chOff x="4031449" y="2903219"/>
              <a:chExt cx="790235" cy="792480"/>
            </a:xfrm>
          </p:grpSpPr>
          <p:sp>
            <p:nvSpPr>
              <p:cNvPr id="56" name="Rettangolo 55"/>
              <p:cNvSpPr/>
              <p:nvPr/>
            </p:nvSpPr>
            <p:spPr>
              <a:xfrm>
                <a:off x="4031449" y="2903219"/>
                <a:ext cx="790235" cy="792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7" name="Rettangolo 56"/>
              <p:cNvSpPr/>
              <p:nvPr/>
            </p:nvSpPr>
            <p:spPr>
              <a:xfrm>
                <a:off x="4226627" y="3167380"/>
                <a:ext cx="396705" cy="26415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7" name="Gruppo 26"/>
            <p:cNvGrpSpPr/>
            <p:nvPr/>
          </p:nvGrpSpPr>
          <p:grpSpPr>
            <a:xfrm>
              <a:off x="4121725" y="3241577"/>
              <a:ext cx="243290" cy="324390"/>
              <a:chOff x="4031449" y="2903219"/>
              <a:chExt cx="790235" cy="792480"/>
            </a:xfrm>
          </p:grpSpPr>
          <p:sp>
            <p:nvSpPr>
              <p:cNvPr id="54" name="Rettangolo 53"/>
              <p:cNvSpPr/>
              <p:nvPr/>
            </p:nvSpPr>
            <p:spPr>
              <a:xfrm>
                <a:off x="4031449" y="2903219"/>
                <a:ext cx="790235" cy="792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5" name="Rettangolo 54"/>
              <p:cNvSpPr/>
              <p:nvPr/>
            </p:nvSpPr>
            <p:spPr>
              <a:xfrm>
                <a:off x="4294860" y="3101345"/>
                <a:ext cx="263413" cy="39623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8" name="Gruppo 27"/>
            <p:cNvGrpSpPr/>
            <p:nvPr/>
          </p:nvGrpSpPr>
          <p:grpSpPr>
            <a:xfrm>
              <a:off x="5324233" y="3239115"/>
              <a:ext cx="324387" cy="326849"/>
              <a:chOff x="4031449" y="2903219"/>
              <a:chExt cx="790235" cy="792480"/>
            </a:xfrm>
          </p:grpSpPr>
          <p:sp>
            <p:nvSpPr>
              <p:cNvPr id="52" name="Rettangolo 51"/>
              <p:cNvSpPr/>
              <p:nvPr/>
            </p:nvSpPr>
            <p:spPr>
              <a:xfrm>
                <a:off x="4031449" y="2903219"/>
                <a:ext cx="790235" cy="792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3" name="Rettangolo 52"/>
              <p:cNvSpPr/>
              <p:nvPr/>
            </p:nvSpPr>
            <p:spPr>
              <a:xfrm>
                <a:off x="4229007" y="3105824"/>
                <a:ext cx="395119" cy="3932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29" name="Gruppo 28"/>
            <p:cNvGrpSpPr/>
            <p:nvPr/>
          </p:nvGrpSpPr>
          <p:grpSpPr>
            <a:xfrm>
              <a:off x="6676535" y="2310803"/>
              <a:ext cx="243290" cy="159581"/>
              <a:chOff x="914400" y="1760220"/>
              <a:chExt cx="792480" cy="731520"/>
            </a:xfrm>
          </p:grpSpPr>
          <p:sp>
            <p:nvSpPr>
              <p:cNvPr id="50" name="Rettangolo 49"/>
              <p:cNvSpPr/>
              <p:nvPr/>
            </p:nvSpPr>
            <p:spPr>
              <a:xfrm>
                <a:off x="914400" y="1760220"/>
                <a:ext cx="39624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51" name="Rettangolo 50"/>
              <p:cNvSpPr/>
              <p:nvPr/>
            </p:nvSpPr>
            <p:spPr>
              <a:xfrm>
                <a:off x="1310640" y="1760220"/>
                <a:ext cx="396240" cy="7315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30" name="Gruppo 29"/>
            <p:cNvGrpSpPr/>
            <p:nvPr/>
          </p:nvGrpSpPr>
          <p:grpSpPr>
            <a:xfrm>
              <a:off x="6676536" y="3484870"/>
              <a:ext cx="324387" cy="326849"/>
              <a:chOff x="4031449" y="2903219"/>
              <a:chExt cx="790235" cy="792480"/>
            </a:xfrm>
          </p:grpSpPr>
          <p:sp>
            <p:nvSpPr>
              <p:cNvPr id="48" name="Rettangolo 47"/>
              <p:cNvSpPr/>
              <p:nvPr/>
            </p:nvSpPr>
            <p:spPr>
              <a:xfrm>
                <a:off x="4031449" y="2903219"/>
                <a:ext cx="790235" cy="7924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9" name="Rettangolo 48"/>
              <p:cNvSpPr/>
              <p:nvPr/>
            </p:nvSpPr>
            <p:spPr>
              <a:xfrm>
                <a:off x="4229007" y="3105824"/>
                <a:ext cx="395119" cy="3932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31" name="Gruppo 30"/>
            <p:cNvGrpSpPr/>
            <p:nvPr/>
          </p:nvGrpSpPr>
          <p:grpSpPr>
            <a:xfrm>
              <a:off x="7770466" y="3322674"/>
              <a:ext cx="728699" cy="730070"/>
              <a:chOff x="4031449" y="2902098"/>
              <a:chExt cx="790235" cy="793601"/>
            </a:xfrm>
          </p:grpSpPr>
          <p:sp>
            <p:nvSpPr>
              <p:cNvPr id="46" name="Rettangolo 45"/>
              <p:cNvSpPr/>
              <p:nvPr/>
            </p:nvSpPr>
            <p:spPr>
              <a:xfrm>
                <a:off x="4031449" y="2902098"/>
                <a:ext cx="790235" cy="79360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7" name="Rettangolo 46"/>
              <p:cNvSpPr/>
              <p:nvPr/>
            </p:nvSpPr>
            <p:spPr>
              <a:xfrm>
                <a:off x="4206067" y="3083609"/>
                <a:ext cx="439726" cy="43578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32" name="Gruppo 31"/>
            <p:cNvGrpSpPr/>
            <p:nvPr/>
          </p:nvGrpSpPr>
          <p:grpSpPr>
            <a:xfrm>
              <a:off x="511653" y="2214821"/>
              <a:ext cx="507680" cy="507651"/>
              <a:chOff x="914400" y="1760220"/>
              <a:chExt cx="792480" cy="731520"/>
            </a:xfrm>
          </p:grpSpPr>
          <p:sp>
            <p:nvSpPr>
              <p:cNvPr id="44" name="Rettangolo 43"/>
              <p:cNvSpPr/>
              <p:nvPr/>
            </p:nvSpPr>
            <p:spPr>
              <a:xfrm>
                <a:off x="914400" y="1760220"/>
                <a:ext cx="396240" cy="7315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5" name="Rettangolo 44"/>
              <p:cNvSpPr/>
              <p:nvPr/>
            </p:nvSpPr>
            <p:spPr>
              <a:xfrm>
                <a:off x="1310640" y="1760220"/>
                <a:ext cx="396240" cy="73152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33" name="Gruppo 32"/>
            <p:cNvGrpSpPr/>
            <p:nvPr/>
          </p:nvGrpSpPr>
          <p:grpSpPr>
            <a:xfrm>
              <a:off x="511653" y="3407883"/>
              <a:ext cx="507680" cy="507651"/>
              <a:chOff x="4031449" y="2903219"/>
              <a:chExt cx="790235" cy="792480"/>
            </a:xfrm>
          </p:grpSpPr>
          <p:sp>
            <p:nvSpPr>
              <p:cNvPr id="42" name="Rettangolo 41"/>
              <p:cNvSpPr/>
              <p:nvPr/>
            </p:nvSpPr>
            <p:spPr>
              <a:xfrm>
                <a:off x="4031449" y="2903219"/>
                <a:ext cx="790235" cy="7924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  <p:sp>
            <p:nvSpPr>
              <p:cNvPr id="43" name="Rettangolo 42"/>
              <p:cNvSpPr/>
              <p:nvPr/>
            </p:nvSpPr>
            <p:spPr>
              <a:xfrm>
                <a:off x="4286613" y="3147059"/>
                <a:ext cx="288000" cy="288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>
                  <a:latin typeface="Calibri Light" panose="020F0302020204030204" pitchFamily="34" charset="0"/>
                </a:endParaRPr>
              </a:p>
            </p:txBody>
          </p:sp>
        </p:grpSp>
        <p:cxnSp>
          <p:nvCxnSpPr>
            <p:cNvPr id="34" name="Connettore 2 33"/>
            <p:cNvCxnSpPr/>
            <p:nvPr/>
          </p:nvCxnSpPr>
          <p:spPr>
            <a:xfrm flipV="1">
              <a:off x="860604" y="3413347"/>
              <a:ext cx="158730" cy="15261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/>
            <p:cNvCxnSpPr/>
            <p:nvPr/>
          </p:nvCxnSpPr>
          <p:spPr>
            <a:xfrm>
              <a:off x="860604" y="3750449"/>
              <a:ext cx="158730" cy="16696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35"/>
            <p:cNvCxnSpPr/>
            <p:nvPr/>
          </p:nvCxnSpPr>
          <p:spPr>
            <a:xfrm flipH="1">
              <a:off x="511653" y="3750449"/>
              <a:ext cx="163928" cy="17055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2 36"/>
            <p:cNvCxnSpPr/>
            <p:nvPr/>
          </p:nvCxnSpPr>
          <p:spPr>
            <a:xfrm flipH="1" flipV="1">
              <a:off x="511653" y="3405444"/>
              <a:ext cx="163928" cy="16051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2 37"/>
            <p:cNvCxnSpPr/>
            <p:nvPr/>
          </p:nvCxnSpPr>
          <p:spPr>
            <a:xfrm flipV="1">
              <a:off x="1640266" y="1972959"/>
              <a:ext cx="709411" cy="0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2 38"/>
            <p:cNvCxnSpPr/>
            <p:nvPr/>
          </p:nvCxnSpPr>
          <p:spPr>
            <a:xfrm>
              <a:off x="1644083" y="1969998"/>
              <a:ext cx="0" cy="709043"/>
            </a:xfrm>
            <a:prstGeom prst="straightConnector1">
              <a:avLst/>
            </a:prstGeom>
            <a:ln w="3492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Segnaposto contenuto 2"/>
            <p:cNvSpPr txBox="1">
              <a:spLocks/>
            </p:cNvSpPr>
            <p:nvPr/>
          </p:nvSpPr>
          <p:spPr>
            <a:xfrm>
              <a:off x="1902709" y="1691813"/>
              <a:ext cx="281597" cy="2548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3600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en-US" sz="1600" b="1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X</a:t>
              </a:r>
              <a:endParaRPr lang="en-US" sz="1600" b="1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  <p:sp>
          <p:nvSpPr>
            <p:cNvPr id="41" name="Segnaposto contenuto 2"/>
            <p:cNvSpPr txBox="1">
              <a:spLocks/>
            </p:cNvSpPr>
            <p:nvPr/>
          </p:nvSpPr>
          <p:spPr>
            <a:xfrm>
              <a:off x="1389703" y="2575617"/>
              <a:ext cx="281597" cy="2548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lIns="0" tIns="36000" rIns="0" bIns="0" anchor="ctr" anchorCtr="0">
              <a:noAutofit/>
            </a:bodyPr>
            <a:lstStyle>
              <a:lvl1pPr marL="274320" indent="-27432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95000"/>
                <a:buFont typeface="Wingdings 2"/>
                <a:buChar char="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46888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Wingdings 2"/>
                <a:buChar char="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46888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 2"/>
                <a:buChar char=""/>
                <a:defRPr kumimoji="0"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88720" indent="-210312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63040" indent="-210312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SzPct val="65000"/>
                <a:buFont typeface="Wingdings 2"/>
                <a:buChar char="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210312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SzPct val="80000"/>
                <a:buFont typeface="Wingdings 2"/>
                <a:buChar char="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80000"/>
                <a:buFont typeface="Wingdings 2"/>
                <a:buChar char=""/>
                <a:defRPr kumimoji="0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9456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Char char="•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68880" indent="-182880" algn="l" rtl="0" eaLnBrk="1" latinLnBrk="0" hangingPunct="1">
                <a:spcBef>
                  <a:spcPct val="20000"/>
                </a:spcBef>
                <a:buClr>
                  <a:schemeClr val="tx2"/>
                </a:buClr>
                <a:buFontTx/>
                <a:buChar char="•"/>
                <a:defRPr kumimoji="0"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ts val="3000"/>
                </a:lnSpc>
                <a:spcBef>
                  <a:spcPts val="0"/>
                </a:spcBef>
                <a:buClr>
                  <a:srgbClr val="008EC4"/>
                </a:buClr>
                <a:buNone/>
              </a:pPr>
              <a:r>
                <a:rPr lang="en-US" sz="1600" b="1">
                  <a:latin typeface="Calibri Light" panose="020F0302020204030204" pitchFamily="34" charset="0"/>
                  <a:ea typeface="CMU Sans Serif" pitchFamily="50" charset="0"/>
                  <a:cs typeface="CMU Sans Serif" pitchFamily="50" charset="0"/>
                </a:rPr>
                <a:t>Y</a:t>
              </a:r>
              <a:endParaRPr lang="en-US" sz="1600" b="1" dirty="0">
                <a:latin typeface="Calibri Light" panose="020F0302020204030204" pitchFamily="34" charset="0"/>
                <a:ea typeface="CMU Sans Serif" pitchFamily="50" charset="0"/>
                <a:cs typeface="CMU Sans Serif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6107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658573" y="731523"/>
                <a:ext cx="5282909" cy="2506978"/>
              </a:xfrm>
            </p:spPr>
            <p:txBody>
              <a:bodyPr/>
              <a:lstStyle/>
              <a:p>
                <a:r>
                  <a:rPr lang="it-IT" dirty="0"/>
                  <a:t>given the image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define</a:t>
                </a:r>
                <a:r>
                  <a:rPr lang="it-IT" dirty="0"/>
                  <a:t> the </a:t>
                </a:r>
                <a:r>
                  <a:rPr lang="it-IT" b="1" dirty="0" err="1"/>
                  <a:t>integral</a:t>
                </a:r>
                <a:r>
                  <a:rPr lang="it-IT" b="1" dirty="0"/>
                  <a:t> image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follows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lvl="1">
                  <a:spcBef>
                    <a:spcPts val="600"/>
                  </a:spcBef>
                </a:pPr>
                <a:r>
                  <a:rPr lang="it-IT" dirty="0"/>
                  <a:t>in short, the </a:t>
                </a:r>
                <a:r>
                  <a:rPr lang="it-IT" dirty="0" err="1"/>
                  <a:t>integral</a:t>
                </a:r>
                <a:r>
                  <a:rPr lang="it-IT" dirty="0"/>
                  <a:t> image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the </a:t>
                </a:r>
                <a:r>
                  <a:rPr lang="it-IT" dirty="0" err="1"/>
                  <a:t>integral</a:t>
                </a:r>
                <a:r>
                  <a:rPr lang="it-IT" dirty="0"/>
                  <a:t> (sum) of the </a:t>
                </a:r>
                <a:r>
                  <a:rPr lang="it-IT" dirty="0" err="1"/>
                  <a:t>intensities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the </a:t>
                </a:r>
                <a:r>
                  <a:rPr lang="it-IT" dirty="0" err="1"/>
                  <a:t>rectangle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starts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ends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658573" y="731523"/>
                <a:ext cx="5282909" cy="2506978"/>
              </a:xfrm>
              <a:blipFill rotWithShape="0">
                <a:blip r:embed="rId2"/>
                <a:stretch>
                  <a:fillRect l="-2422" r="-2884" b="-3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www.furious.com/perfect/graphics/judyba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4" y="996856"/>
            <a:ext cx="2899238" cy="211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445865" y="996856"/>
            <a:ext cx="2899238" cy="2119666"/>
          </a:xfrm>
          <a:prstGeom prst="rect">
            <a:avLst/>
          </a:prstGeom>
          <a:solidFill>
            <a:schemeClr val="bg1">
              <a:alpha val="7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635404" y="1829202"/>
            <a:ext cx="216000" cy="216000"/>
          </a:xfrm>
          <a:prstGeom prst="rect">
            <a:avLst/>
          </a:prstGeom>
          <a:solidFill>
            <a:schemeClr val="tx1">
              <a:alpha val="53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1553818" y="2113054"/>
                <a:ext cx="600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818" y="2113054"/>
                <a:ext cx="60087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265" t="-4444" r="-1428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/>
          <p:cNvSpPr/>
          <p:nvPr/>
        </p:nvSpPr>
        <p:spPr>
          <a:xfrm>
            <a:off x="1814816" y="200544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4047719" y="1567924"/>
                <a:ext cx="3391036" cy="712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19" y="1567924"/>
                <a:ext cx="3391036" cy="7123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/>
          <p:cNvSpPr/>
          <p:nvPr/>
        </p:nvSpPr>
        <p:spPr>
          <a:xfrm>
            <a:off x="445864" y="996857"/>
            <a:ext cx="1405539" cy="832345"/>
          </a:xfrm>
          <a:prstGeom prst="rect">
            <a:avLst/>
          </a:prstGeom>
          <a:solidFill>
            <a:schemeClr val="accent2">
              <a:alpha val="53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445866" y="996855"/>
            <a:ext cx="1189538" cy="1048347"/>
          </a:xfrm>
          <a:prstGeom prst="rect">
            <a:avLst/>
          </a:prstGeom>
          <a:solidFill>
            <a:schemeClr val="accent2">
              <a:alpha val="53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 rot="16200000">
                <a:off x="1351666" y="1328803"/>
                <a:ext cx="7698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51666" y="1328803"/>
                <a:ext cx="769826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6667" t="-6349" r="-36667" b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663515" y="1842871"/>
                <a:ext cx="7698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15" y="1842871"/>
                <a:ext cx="769826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3968" t="-3226" r="-634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521358" y="1381392"/>
                <a:ext cx="103855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𝑖𝑖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it-IT" sz="120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8" y="1381392"/>
                <a:ext cx="1038554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2941" t="-6667" r="-470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2"/>
              <p:cNvSpPr txBox="1">
                <a:spLocks/>
              </p:cNvSpPr>
              <p:nvPr/>
            </p:nvSpPr>
            <p:spPr>
              <a:xfrm>
                <a:off x="156383" y="3346118"/>
                <a:ext cx="8831236" cy="1733266"/>
              </a:xfrm>
              <a:prstGeom prst="rect">
                <a:avLst/>
              </a:prstGeom>
            </p:spPr>
            <p:txBody>
              <a:bodyPr vert="horz"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Symbol" panose="05050102010706020507" pitchFamily="18" charset="2"/>
                  <a:buChar char="-"/>
                  <a:defRPr kumimoji="0" sz="18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§"/>
                  <a:defRPr kumimoji="0" sz="18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16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16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 err="1"/>
                  <a:t>we</a:t>
                </a:r>
                <a:r>
                  <a:rPr lang="it-IT" dirty="0"/>
                  <a:t> can compute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𝑖𝑖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𝑝𝑖𝑥𝑒𝑙𝑠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dirty="0"/>
                  <a:t>linear time with </a:t>
                </a:r>
                <a:r>
                  <a:rPr lang="it-IT" dirty="0" err="1"/>
                  <a:t>one</a:t>
                </a:r>
                <a:r>
                  <a:rPr lang="it-IT" dirty="0"/>
                  <a:t> pass: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pPr lvl="1"/>
                <a:r>
                  <a:rPr lang="it-IT" dirty="0" err="1"/>
                  <a:t>where</a:t>
                </a:r>
                <a:endParaRPr lang="it-IT" dirty="0"/>
              </a:p>
            </p:txBody>
          </p:sp>
        </mc:Choice>
        <mc:Fallback xmlns="">
          <p:sp>
            <p:nvSpPr>
              <p:cNvPr id="4" name="Segnaposto 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83" y="3346118"/>
                <a:ext cx="8831236" cy="1733266"/>
              </a:xfrm>
              <a:prstGeom prst="rect">
                <a:avLst/>
              </a:prstGeom>
              <a:blipFill rotWithShape="0">
                <a:blip r:embed="rId9"/>
                <a:stretch>
                  <a:fillRect l="-483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521358" y="3823188"/>
                <a:ext cx="825227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58" y="3823188"/>
                <a:ext cx="825227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792499" y="4818448"/>
                <a:ext cx="50177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,−1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99" y="4818448"/>
                <a:ext cx="5017751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e 18"/>
          <p:cNvSpPr/>
          <p:nvPr/>
        </p:nvSpPr>
        <p:spPr>
          <a:xfrm>
            <a:off x="1607553" y="1799552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/>
          <p:cNvSpPr/>
          <p:nvPr/>
        </p:nvSpPr>
        <p:spPr>
          <a:xfrm>
            <a:off x="1812020" y="1799699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/>
          <p:cNvSpPr/>
          <p:nvPr/>
        </p:nvSpPr>
        <p:spPr>
          <a:xfrm>
            <a:off x="1608245" y="2004237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8590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computation of </a:t>
            </a:r>
            <a:r>
              <a:rPr lang="en-US" dirty="0" err="1"/>
              <a:t>Haar</a:t>
            </a:r>
            <a:r>
              <a:rPr lang="en-US" dirty="0"/>
              <a:t>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474475" y="731522"/>
                <a:ext cx="5403636" cy="4039653"/>
              </a:xfrm>
            </p:spPr>
            <p:txBody>
              <a:bodyPr anchor="ctr" anchorCtr="0"/>
              <a:lstStyle/>
              <a:p>
                <a:r>
                  <a:rPr lang="it-IT" dirty="0"/>
                  <a:t>Haar </a:t>
                </a:r>
                <a:r>
                  <a:rPr lang="it-IT" dirty="0" err="1"/>
                  <a:t>features</a:t>
                </a:r>
                <a:r>
                  <a:rPr lang="it-IT" dirty="0"/>
                  <a:t> are linear </a:t>
                </a:r>
                <a:r>
                  <a:rPr lang="it-IT" dirty="0" err="1"/>
                  <a:t>combinations</a:t>
                </a:r>
                <a:r>
                  <a:rPr lang="it-IT" dirty="0"/>
                  <a:t> of </a:t>
                </a:r>
                <a:r>
                  <a:rPr lang="it-IT" dirty="0" err="1"/>
                  <a:t>intensity</a:t>
                </a:r>
                <a:r>
                  <a:rPr lang="it-IT" dirty="0"/>
                  <a:t> </a:t>
                </a:r>
                <a:r>
                  <a:rPr lang="it-IT" dirty="0" err="1"/>
                  <a:t>sums</a:t>
                </a:r>
                <a:r>
                  <a:rPr lang="it-IT" dirty="0"/>
                  <a:t> </a:t>
                </a:r>
                <a:r>
                  <a:rPr lang="it-IT" dirty="0" err="1"/>
                  <a:t>calculated</a:t>
                </a:r>
                <a:r>
                  <a:rPr lang="it-IT" dirty="0"/>
                  <a:t> in </a:t>
                </a:r>
                <a:r>
                  <a:rPr lang="it-IT" b="1" dirty="0" err="1"/>
                  <a:t>rectangular</a:t>
                </a:r>
                <a:r>
                  <a:rPr lang="it-IT" b="1" dirty="0"/>
                  <a:t> </a:t>
                </a:r>
                <a:r>
                  <a:rPr lang="it-IT" b="1" dirty="0" err="1"/>
                  <a:t>regions</a:t>
                </a:r>
                <a:endParaRPr lang="it-IT" b="1" dirty="0"/>
              </a:p>
              <a:p>
                <a:pPr lvl="1"/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need</a:t>
                </a:r>
                <a:r>
                  <a:rPr lang="it-IT" dirty="0"/>
                  <a:t> an </a:t>
                </a:r>
                <a:r>
                  <a:rPr lang="it-IT" dirty="0" err="1"/>
                  <a:t>efficient</a:t>
                </a:r>
                <a:r>
                  <a:rPr lang="it-IT" dirty="0"/>
                  <a:t> </a:t>
                </a:r>
                <a:r>
                  <a:rPr lang="it-IT" dirty="0" err="1"/>
                  <a:t>method</a:t>
                </a:r>
                <a:r>
                  <a:rPr lang="it-IT" dirty="0"/>
                  <a:t> for </a:t>
                </a:r>
                <a:r>
                  <a:rPr lang="it-IT" dirty="0" err="1"/>
                  <a:t>calculating</a:t>
                </a:r>
                <a:r>
                  <a:rPr lang="it-IT" dirty="0"/>
                  <a:t> the </a:t>
                </a:r>
                <a:r>
                  <a:rPr lang="it-IT" dirty="0" err="1"/>
                  <a:t>intensity</a:t>
                </a:r>
                <a:r>
                  <a:rPr lang="it-IT" dirty="0"/>
                  <a:t> sum </a:t>
                </a:r>
                <a:r>
                  <a:rPr lang="it-IT" dirty="0" err="1"/>
                  <a:t>within</a:t>
                </a:r>
                <a:r>
                  <a:rPr lang="it-IT" dirty="0"/>
                  <a:t> a </a:t>
                </a:r>
                <a:r>
                  <a:rPr lang="it-IT" dirty="0" err="1"/>
                  <a:t>rectangle</a:t>
                </a:r>
                <a:endParaRPr lang="it-IT" dirty="0"/>
              </a:p>
              <a:p>
                <a:r>
                  <a:rPr lang="it-IT" dirty="0" err="1"/>
                  <a:t>given</a:t>
                </a:r>
                <a:r>
                  <a:rPr lang="it-IT" dirty="0"/>
                  <a:t> a </a:t>
                </a:r>
                <a:r>
                  <a:rPr lang="it-IT" dirty="0" err="1"/>
                  <a:t>rectangle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how</a:t>
                </a:r>
                <a:r>
                  <a:rPr lang="it-IT" dirty="0"/>
                  <a:t> to </a:t>
                </a:r>
                <a:r>
                  <a:rPr lang="it-IT" dirty="0" err="1"/>
                  <a:t>quickly</a:t>
                </a:r>
                <a:r>
                  <a:rPr lang="it-IT" dirty="0"/>
                  <a:t> </a:t>
                </a:r>
                <a:r>
                  <a:rPr lang="it-IT" dirty="0" err="1"/>
                  <a:t>calculate</a:t>
                </a:r>
                <a:r>
                  <a:rPr lang="it-IT" dirty="0"/>
                  <a:t> the </a:t>
                </a:r>
                <a:r>
                  <a:rPr lang="it-IT" dirty="0" err="1"/>
                  <a:t>integral</a:t>
                </a:r>
                <a:r>
                  <a:rPr lang="it-IT" dirty="0"/>
                  <a:t> sum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dirty="0"/>
                  <a:t>?</a:t>
                </a:r>
              </a:p>
              <a:p>
                <a:pPr lvl="1"/>
                <a:r>
                  <a:rPr lang="it-IT" dirty="0" err="1"/>
                  <a:t>trivial</a:t>
                </a:r>
                <a:r>
                  <a:rPr lang="it-IT" dirty="0"/>
                  <a:t> </a:t>
                </a:r>
                <a:r>
                  <a:rPr lang="it-IT" dirty="0" err="1"/>
                  <a:t>implementation</a:t>
                </a:r>
                <a:r>
                  <a:rPr lang="it-IT" dirty="0"/>
                  <a:t> </a:t>
                </a:r>
                <a:r>
                  <a:rPr lang="it-IT" dirty="0" err="1"/>
                  <a:t>requires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𝑎𝑟𝑒𝑎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it-IT" dirty="0"/>
                  <a:t> time</a:t>
                </a:r>
              </a:p>
              <a:p>
                <a:pPr lvl="1"/>
                <a:r>
                  <a:rPr lang="it-IT" dirty="0" err="1"/>
                  <a:t>using</a:t>
                </a:r>
                <a:r>
                  <a:rPr lang="it-IT" dirty="0"/>
                  <a:t> the </a:t>
                </a:r>
                <a:r>
                  <a:rPr lang="it-IT" dirty="0" err="1"/>
                  <a:t>integral</a:t>
                </a:r>
                <a:r>
                  <a:rPr lang="it-IT" dirty="0"/>
                  <a:t> image, </a:t>
                </a:r>
                <a:r>
                  <a:rPr lang="it-IT" dirty="0" err="1"/>
                  <a:t>we</a:t>
                </a:r>
                <a:r>
                  <a:rPr lang="it-IT" dirty="0"/>
                  <a:t> can do </a:t>
                </a:r>
                <a:r>
                  <a:rPr lang="it-IT" dirty="0" err="1"/>
                  <a:t>it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it-IT" dirty="0"/>
                  <a:t> time by </a:t>
                </a:r>
                <a:r>
                  <a:rPr lang="it-IT" dirty="0" err="1"/>
                  <a:t>writing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it-IT" dirty="0"/>
                  <a:t> in </a:t>
                </a:r>
                <a:r>
                  <a:rPr lang="it-IT" dirty="0" err="1"/>
                  <a:t>terms</a:t>
                </a:r>
                <a:r>
                  <a:rPr lang="it-IT" dirty="0"/>
                  <a:t> of </a:t>
                </a:r>
                <a:r>
                  <a:rPr lang="it-IT" dirty="0" err="1"/>
                  <a:t>integral</a:t>
                </a:r>
                <a:r>
                  <a:rPr lang="it-IT" dirty="0"/>
                  <a:t> </a:t>
                </a:r>
                <a:r>
                  <a:rPr lang="it-IT" dirty="0" err="1"/>
                  <a:t>sums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</a:t>
                </a:r>
                <a:r>
                  <a:rPr lang="it-IT" dirty="0" err="1"/>
                  <a:t>rectangles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start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(0,0)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4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474475" y="731522"/>
                <a:ext cx="5403636" cy="4039653"/>
              </a:xfrm>
              <a:blipFill rotWithShape="0">
                <a:blip r:embed="rId2"/>
                <a:stretch>
                  <a:fillRect l="-2483" r="-2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://www.furious.com/perfect/graphics/judyba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07" y="1874397"/>
            <a:ext cx="2899238" cy="211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258308" y="1874397"/>
            <a:ext cx="2899238" cy="2119666"/>
          </a:xfrm>
          <a:prstGeom prst="rect">
            <a:avLst/>
          </a:prstGeom>
          <a:solidFill>
            <a:schemeClr val="bg1">
              <a:alpha val="7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258308" y="1874397"/>
            <a:ext cx="1516606" cy="630782"/>
          </a:xfrm>
          <a:prstGeom prst="rect">
            <a:avLst/>
          </a:prstGeom>
          <a:solidFill>
            <a:srgbClr val="FF0000">
              <a:alpha val="53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1235122" y="2505179"/>
            <a:ext cx="539792" cy="928047"/>
          </a:xfrm>
          <a:prstGeom prst="rect">
            <a:avLst/>
          </a:prstGeom>
          <a:solidFill>
            <a:schemeClr val="tx1">
              <a:alpha val="34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258310" y="1874397"/>
            <a:ext cx="976812" cy="1558829"/>
          </a:xfrm>
          <a:prstGeom prst="rect">
            <a:avLst/>
          </a:prstGeom>
          <a:solidFill>
            <a:srgbClr val="25A725">
              <a:alpha val="53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1396694" y="2836904"/>
                <a:ext cx="211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694" y="2836904"/>
                <a:ext cx="21159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2857" r="-2285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e 14"/>
          <p:cNvSpPr/>
          <p:nvPr/>
        </p:nvSpPr>
        <p:spPr>
          <a:xfrm>
            <a:off x="1737782" y="2469180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/>
          <p:cNvSpPr/>
          <p:nvPr/>
        </p:nvSpPr>
        <p:spPr>
          <a:xfrm>
            <a:off x="1199120" y="339448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1737782" y="3394483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1728790" y="2298292"/>
                <a:ext cx="244131" cy="24244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t-IT" sz="105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790" y="2298292"/>
                <a:ext cx="244131" cy="24244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/>
              <p:cNvSpPr/>
              <p:nvPr/>
            </p:nvSpPr>
            <p:spPr>
              <a:xfrm>
                <a:off x="1185021" y="3218392"/>
                <a:ext cx="244131" cy="24244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it-IT" sz="105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2" name="Rettango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021" y="3218392"/>
                <a:ext cx="244131" cy="24244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/>
              <p:cNvSpPr/>
              <p:nvPr/>
            </p:nvSpPr>
            <p:spPr>
              <a:xfrm>
                <a:off x="1719799" y="3218269"/>
                <a:ext cx="244131" cy="24244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it-IT" sz="105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1" name="Rettango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799" y="3218269"/>
                <a:ext cx="244131" cy="2424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tangolo 1"/>
              <p:cNvSpPr/>
              <p:nvPr/>
            </p:nvSpPr>
            <p:spPr>
              <a:xfrm>
                <a:off x="3677341" y="4574699"/>
                <a:ext cx="39039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𝑖𝑖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𝑖𝑖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2" name="Rettango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341" y="4574699"/>
                <a:ext cx="3903954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ttangolo 25"/>
          <p:cNvSpPr/>
          <p:nvPr/>
        </p:nvSpPr>
        <p:spPr>
          <a:xfrm>
            <a:off x="258310" y="1874397"/>
            <a:ext cx="976812" cy="630782"/>
          </a:xfrm>
          <a:prstGeom prst="rect">
            <a:avLst/>
          </a:prstGeom>
          <a:solidFill>
            <a:schemeClr val="tx2">
              <a:lumMod val="60000"/>
              <a:lumOff val="40000"/>
              <a:alpha val="53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/>
          <p:cNvSpPr/>
          <p:nvPr/>
        </p:nvSpPr>
        <p:spPr>
          <a:xfrm>
            <a:off x="1199121" y="2469178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1181138" y="2314921"/>
                <a:ext cx="244131" cy="24244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sz="105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38" y="2314921"/>
                <a:ext cx="244131" cy="24244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897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Rotated Integral Image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40505" t="16865" r="3920" b="3762"/>
          <a:stretch/>
        </p:blipFill>
        <p:spPr>
          <a:xfrm>
            <a:off x="156382" y="900512"/>
            <a:ext cx="4449171" cy="397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742598" y="731522"/>
                <a:ext cx="4075477" cy="4445959"/>
              </a:xfrm>
            </p:spPr>
            <p:txBody>
              <a:bodyPr anchor="ctr" anchorCtr="0"/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rotated</a:t>
                </a:r>
                <a:r>
                  <a:rPr lang="it-IT" dirty="0"/>
                  <a:t> </a:t>
                </a:r>
                <a:r>
                  <a:rPr lang="it-IT" dirty="0" err="1"/>
                  <a:t>integral</a:t>
                </a:r>
                <a:r>
                  <a:rPr lang="it-IT" dirty="0"/>
                  <a:t> image (</a:t>
                </a:r>
                <a:r>
                  <a:rPr lang="it-IT" dirty="0" err="1"/>
                  <a:t>a.k.a</a:t>
                </a:r>
                <a:r>
                  <a:rPr lang="it-IT" dirty="0"/>
                  <a:t>. </a:t>
                </a:r>
                <a:r>
                  <a:rPr lang="it-IT" i="1" dirty="0" err="1"/>
                  <a:t>Rotated</a:t>
                </a:r>
                <a:r>
                  <a:rPr lang="it-IT" i="1" dirty="0"/>
                  <a:t> </a:t>
                </a:r>
                <a:r>
                  <a:rPr lang="it-IT" i="1" dirty="0" err="1"/>
                  <a:t>Summed</a:t>
                </a:r>
                <a:r>
                  <a:rPr lang="it-IT" i="1" dirty="0"/>
                  <a:t> Area </a:t>
                </a:r>
                <a:r>
                  <a:rPr lang="it-IT" i="1" dirty="0" err="1"/>
                  <a:t>Table</a:t>
                </a:r>
                <a:r>
                  <a:rPr lang="it-IT" dirty="0"/>
                  <a:t>)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defined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the sum of the </a:t>
                </a:r>
                <a:r>
                  <a:rPr lang="it-IT" dirty="0" err="1"/>
                  <a:t>intensities</a:t>
                </a:r>
                <a:r>
                  <a:rPr lang="it-IT" dirty="0"/>
                  <a:t> </a:t>
                </a:r>
                <a:r>
                  <a:rPr lang="it-IT" dirty="0" err="1"/>
                  <a:t>within</a:t>
                </a:r>
                <a:r>
                  <a:rPr lang="it-IT" dirty="0"/>
                  <a:t> a 45° </a:t>
                </a:r>
                <a:r>
                  <a:rPr lang="it-IT" dirty="0" err="1"/>
                  <a:t>tilted</a:t>
                </a:r>
                <a:r>
                  <a:rPr lang="it-IT" dirty="0"/>
                  <a:t> </a:t>
                </a:r>
                <a:r>
                  <a:rPr lang="it-IT" dirty="0" err="1"/>
                  <a:t>rectangle</a:t>
                </a:r>
                <a:r>
                  <a:rPr lang="it-IT" dirty="0"/>
                  <a:t> </a:t>
                </a:r>
                <a:r>
                  <a:rPr lang="it-IT" dirty="0" err="1"/>
                  <a:t>whose</a:t>
                </a:r>
                <a:r>
                  <a:rPr lang="it-IT" dirty="0"/>
                  <a:t> bottom-right </a:t>
                </a:r>
                <a:r>
                  <a:rPr lang="it-IT" dirty="0" err="1"/>
                  <a:t>vertex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infinite </a:t>
                </a:r>
                <a:r>
                  <a:rPr lang="it-IT" dirty="0" err="1"/>
                  <a:t>width</a:t>
                </a:r>
                <a:r>
                  <a:rPr lang="it-IT" dirty="0"/>
                  <a:t> and </a:t>
                </a:r>
                <a:r>
                  <a:rPr lang="it-IT" dirty="0" err="1"/>
                  <a:t>height</a:t>
                </a:r>
                <a:endParaRPr lang="it-IT" dirty="0"/>
              </a:p>
              <a:p>
                <a:pPr lvl="1">
                  <a:spcBef>
                    <a:spcPts val="1200"/>
                  </a:spcBef>
                </a:pP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calculated</a:t>
                </a:r>
                <a:r>
                  <a:rPr lang="it-IT" dirty="0"/>
                  <a:t> with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passes</a:t>
                </a:r>
                <a:r>
                  <a:rPr lang="it-IT" dirty="0"/>
                  <a:t> in linear time and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used</a:t>
                </a:r>
                <a:r>
                  <a:rPr lang="it-IT" dirty="0"/>
                  <a:t> to </a:t>
                </a:r>
                <a:r>
                  <a:rPr lang="it-IT" dirty="0" err="1"/>
                  <a:t>calculate</a:t>
                </a:r>
                <a:r>
                  <a:rPr lang="it-IT" dirty="0"/>
                  <a:t> the </a:t>
                </a:r>
                <a:r>
                  <a:rPr lang="it-IT" dirty="0" err="1"/>
                  <a:t>tilted</a:t>
                </a:r>
                <a:r>
                  <a:rPr lang="it-IT" dirty="0"/>
                  <a:t> </a:t>
                </a:r>
                <a:r>
                  <a:rPr lang="it-IT" dirty="0" err="1"/>
                  <a:t>Haar</a:t>
                </a:r>
                <a:r>
                  <a:rPr lang="it-IT" dirty="0"/>
                  <a:t> </a:t>
                </a:r>
                <a:r>
                  <a:rPr lang="it-IT" dirty="0" err="1"/>
                  <a:t>feature</a:t>
                </a:r>
                <a:r>
                  <a:rPr lang="it-IT" dirty="0"/>
                  <a:t> in </a:t>
                </a:r>
                <a:r>
                  <a:rPr lang="it-IT" dirty="0" err="1"/>
                  <a:t>constant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it-IT" dirty="0"/>
                  <a:t> time</a:t>
                </a:r>
              </a:p>
            </p:txBody>
          </p:sp>
        </mc:Choice>
        <mc:Fallback xmlns="">
          <p:sp>
            <p:nvSpPr>
              <p:cNvPr id="5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742598" y="731522"/>
                <a:ext cx="4075477" cy="4445959"/>
              </a:xfrm>
              <a:blipFill rotWithShape="0">
                <a:blip r:embed="rId3"/>
                <a:stretch>
                  <a:fillRect l="-3288" r="-3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6338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 to scale and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869256" y="731522"/>
                <a:ext cx="5072225" cy="4445959"/>
              </a:xfrm>
            </p:spPr>
            <p:txBody>
              <a:bodyPr anchor="ctr" anchorCtr="0"/>
              <a:lstStyle/>
              <a:p>
                <a:r>
                  <a:rPr lang="it-IT" dirty="0" err="1"/>
                  <a:t>Haar</a:t>
                </a:r>
                <a:r>
                  <a:rPr lang="it-IT" dirty="0"/>
                  <a:t> </a:t>
                </a:r>
                <a:r>
                  <a:rPr lang="it-IT" dirty="0" err="1"/>
                  <a:t>features</a:t>
                </a:r>
                <a:r>
                  <a:rPr lang="it-IT" dirty="0"/>
                  <a:t> </a:t>
                </a:r>
                <a:r>
                  <a:rPr lang="it-IT" i="1" dirty="0"/>
                  <a:t>are </a:t>
                </a:r>
                <a:r>
                  <a:rPr lang="it-IT" i="1" dirty="0" err="1"/>
                  <a:t>not</a:t>
                </a:r>
                <a:r>
                  <a:rPr lang="it-IT" i="1" dirty="0"/>
                  <a:t> </a:t>
                </a:r>
                <a:r>
                  <a:rPr lang="it-IT" dirty="0"/>
                  <a:t>(</a:t>
                </a:r>
                <a:r>
                  <a:rPr lang="it-IT" dirty="0" err="1"/>
                  <a:t>directly</a:t>
                </a:r>
                <a:r>
                  <a:rPr lang="it-IT" dirty="0"/>
                  <a:t>)</a:t>
                </a:r>
                <a:r>
                  <a:rPr lang="it-IT" i="1" dirty="0"/>
                  <a:t> </a:t>
                </a:r>
                <a:r>
                  <a:rPr lang="it-IT" dirty="0" err="1"/>
                  <a:t>invariant</a:t>
                </a:r>
                <a:r>
                  <a:rPr lang="it-IT" dirty="0"/>
                  <a:t> to scale and </a:t>
                </a:r>
                <a:r>
                  <a:rPr lang="it-IT" dirty="0" err="1"/>
                  <a:t>translations</a:t>
                </a:r>
                <a:r>
                  <a:rPr lang="it-IT" dirty="0"/>
                  <a:t>... </a:t>
                </a:r>
              </a:p>
              <a:p>
                <a:r>
                  <a:rPr lang="it-IT" dirty="0"/>
                  <a:t>...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can be </a:t>
                </a:r>
                <a:r>
                  <a:rPr lang="it-IT" dirty="0" err="1"/>
                  <a:t>obtained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a </a:t>
                </a:r>
                <a:r>
                  <a:rPr lang="it-IT" b="1" dirty="0"/>
                  <a:t>multiresolution </a:t>
                </a:r>
                <a:r>
                  <a:rPr lang="it-IT" b="1" dirty="0" err="1"/>
                  <a:t>sliding</a:t>
                </a:r>
                <a:r>
                  <a:rPr lang="it-IT" b="1" dirty="0"/>
                  <a:t> </a:t>
                </a:r>
                <a:r>
                  <a:rPr lang="it-IT" b="1" dirty="0" err="1"/>
                  <a:t>detection</a:t>
                </a:r>
                <a:r>
                  <a:rPr lang="it-IT" b="1" dirty="0"/>
                  <a:t> </a:t>
                </a:r>
                <a:r>
                  <a:rPr lang="it-IT" b="1" dirty="0" err="1"/>
                  <a:t>window</a:t>
                </a:r>
                <a:endParaRPr lang="it-IT" b="1" i="1" dirty="0"/>
              </a:p>
              <a:p>
                <a:pPr lvl="1"/>
                <a:r>
                  <a:rPr lang="it-IT" dirty="0"/>
                  <a:t>the detector </a:t>
                </a:r>
                <a:r>
                  <a:rPr lang="it-IT" dirty="0" err="1"/>
                  <a:t>window</a:t>
                </a:r>
                <a:r>
                  <a:rPr lang="it-IT" dirty="0"/>
                  <a:t> </a:t>
                </a:r>
                <a:r>
                  <a:rPr lang="it-IT" dirty="0" err="1"/>
                  <a:t>has</a:t>
                </a:r>
                <a:r>
                  <a:rPr lang="it-IT" dirty="0"/>
                  <a:t> a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size</a:t>
                </a:r>
                <a:r>
                  <a:rPr lang="it-IT" dirty="0"/>
                  <a:t> (e.g.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24×24</m:t>
                    </m:r>
                  </m:oMath>
                </a14:m>
                <a:r>
                  <a:rPr lang="it-IT" dirty="0"/>
                  <a:t> to </a:t>
                </a:r>
                <a:r>
                  <a:rPr lang="it-IT" dirty="0" err="1"/>
                  <a:t>detect</a:t>
                </a:r>
                <a:r>
                  <a:rPr lang="it-IT" dirty="0"/>
                  <a:t> </a:t>
                </a:r>
                <a:r>
                  <a:rPr lang="it-IT" dirty="0" err="1"/>
                  <a:t>faces</a:t>
                </a:r>
                <a:r>
                  <a:rPr lang="it-IT" dirty="0"/>
                  <a:t>) and </a:t>
                </a:r>
                <a:r>
                  <a:rPr lang="it-IT" dirty="0" err="1"/>
                  <a:t>scans</a:t>
                </a:r>
                <a:r>
                  <a:rPr lang="it-IT" dirty="0"/>
                  <a:t> </a:t>
                </a:r>
                <a:r>
                  <a:rPr lang="it-IT" b="1" dirty="0" err="1"/>
                  <a:t>all</a:t>
                </a:r>
                <a:r>
                  <a:rPr lang="it-IT" b="1" dirty="0"/>
                  <a:t> pixel </a:t>
                </a:r>
                <a:r>
                  <a:rPr lang="it-IT" b="1" dirty="0" err="1"/>
                  <a:t>locations</a:t>
                </a:r>
                <a:endParaRPr lang="it-IT" dirty="0"/>
              </a:p>
              <a:p>
                <a:pPr lvl="1"/>
                <a:r>
                  <a:rPr lang="it-IT" dirty="0"/>
                  <a:t>the first pass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done</a:t>
                </a:r>
                <a:r>
                  <a:rPr lang="it-IT" dirty="0"/>
                  <a:t> with the detector </a:t>
                </a:r>
                <a:r>
                  <a:rPr lang="it-IT" dirty="0" err="1"/>
                  <a:t>window</a:t>
                </a:r>
                <a:r>
                  <a:rPr lang="it-IT" dirty="0"/>
                  <a:t> on the </a:t>
                </a:r>
                <a:r>
                  <a:rPr lang="it-IT" dirty="0" err="1"/>
                  <a:t>original</a:t>
                </a:r>
                <a:r>
                  <a:rPr lang="it-IT" dirty="0"/>
                  <a:t> image</a:t>
                </a:r>
              </a:p>
              <a:p>
                <a:pPr lvl="1"/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subsequent</a:t>
                </a:r>
                <a:r>
                  <a:rPr lang="it-IT" dirty="0"/>
                  <a:t> pass, the image </a:t>
                </a:r>
                <a:r>
                  <a:rPr lang="it-IT" dirty="0" err="1"/>
                  <a:t>size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reduced</a:t>
                </a:r>
                <a:r>
                  <a:rPr lang="it-IT" dirty="0"/>
                  <a:t> by a </a:t>
                </a:r>
                <a:r>
                  <a:rPr lang="it-IT" dirty="0" err="1"/>
                  <a:t>fixed</a:t>
                </a:r>
                <a:r>
                  <a:rPr lang="it-IT" dirty="0"/>
                  <a:t> </a:t>
                </a:r>
                <a:r>
                  <a:rPr lang="it-IT" dirty="0" err="1"/>
                  <a:t>factor</a:t>
                </a:r>
                <a:r>
                  <a:rPr lang="it-IT" dirty="0"/>
                  <a:t>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it-IT" dirty="0"/>
                  <a:t>) </a:t>
                </a:r>
              </a:p>
              <a:p>
                <a:pPr lvl="2"/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equivalent</a:t>
                </a:r>
                <a:r>
                  <a:rPr lang="it-IT" dirty="0"/>
                  <a:t> to </a:t>
                </a:r>
                <a:r>
                  <a:rPr lang="it-IT" dirty="0" err="1"/>
                  <a:t>enlarge</a:t>
                </a:r>
                <a:r>
                  <a:rPr lang="it-IT" dirty="0"/>
                  <a:t> the detector </a:t>
                </a:r>
                <a:r>
                  <a:rPr lang="it-IT" dirty="0" err="1"/>
                  <a:t>window</a:t>
                </a:r>
                <a:endParaRPr lang="it-IT" dirty="0"/>
              </a:p>
              <a:p>
                <a:pPr lvl="1"/>
                <a:r>
                  <a:rPr lang="it-IT" dirty="0" err="1"/>
                  <a:t>stops</a:t>
                </a:r>
                <a:r>
                  <a:rPr lang="it-IT" dirty="0"/>
                  <a:t> </a:t>
                </a:r>
                <a:r>
                  <a:rPr lang="it-IT" dirty="0" err="1"/>
                  <a:t>when</a:t>
                </a:r>
                <a:r>
                  <a:rPr lang="it-IT" dirty="0"/>
                  <a:t> image </a:t>
                </a:r>
                <a:r>
                  <a:rPr lang="it-IT" dirty="0" err="1"/>
                  <a:t>size</a:t>
                </a:r>
                <a:r>
                  <a:rPr lang="it-IT" dirty="0"/>
                  <a:t> &lt; </a:t>
                </a:r>
                <a:r>
                  <a:rPr lang="it-IT" dirty="0" err="1"/>
                  <a:t>detection</a:t>
                </a:r>
                <a:r>
                  <a:rPr lang="it-IT" dirty="0"/>
                  <a:t> </a:t>
                </a:r>
                <a:r>
                  <a:rPr lang="it-IT" dirty="0" err="1"/>
                  <a:t>window</a:t>
                </a:r>
                <a:r>
                  <a:rPr lang="it-IT" dirty="0"/>
                  <a:t> </a:t>
                </a:r>
                <a:r>
                  <a:rPr lang="it-IT" dirty="0" err="1"/>
                  <a:t>size</a:t>
                </a:r>
                <a:endParaRPr lang="it-IT" dirty="0"/>
              </a:p>
            </p:txBody>
          </p:sp>
        </mc:Choice>
        <mc:Fallback xmlns="">
          <p:sp>
            <p:nvSpPr>
              <p:cNvPr id="4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869256" y="731522"/>
                <a:ext cx="5072225" cy="4445959"/>
              </a:xfrm>
              <a:blipFill rotWithShape="0">
                <a:blip r:embed="rId2"/>
                <a:stretch>
                  <a:fillRect l="-2644" r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://www.furious.com/perfect/graphics/judyba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3" y="846772"/>
            <a:ext cx="2899238" cy="211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www.furious.com/perfect/graphics/judyba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3" y="3057815"/>
            <a:ext cx="1672418" cy="122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urious.com/perfect/graphics/judybat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3" y="4371916"/>
            <a:ext cx="1001858" cy="73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428482" y="846772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542913" y="846772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657344" y="846772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2959511" y="846772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428482" y="965915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440383" y="1906605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2 13"/>
          <p:cNvCxnSpPr/>
          <p:nvPr/>
        </p:nvCxnSpPr>
        <p:spPr>
          <a:xfrm>
            <a:off x="608482" y="1038329"/>
            <a:ext cx="2477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/>
          <p:cNvCxnSpPr/>
          <p:nvPr/>
        </p:nvCxnSpPr>
        <p:spPr>
          <a:xfrm flipH="1">
            <a:off x="606031" y="1038329"/>
            <a:ext cx="2480310" cy="87925"/>
          </a:xfrm>
          <a:prstGeom prst="straightConnector1">
            <a:avLst/>
          </a:prstGeom>
          <a:ln w="317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606031" y="1126254"/>
            <a:ext cx="24778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16"/>
          <p:cNvSpPr/>
          <p:nvPr/>
        </p:nvSpPr>
        <p:spPr>
          <a:xfrm>
            <a:off x="2966028" y="945981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2 17"/>
          <p:cNvCxnSpPr/>
          <p:nvPr/>
        </p:nvCxnSpPr>
        <p:spPr>
          <a:xfrm flipV="1">
            <a:off x="608482" y="1063451"/>
            <a:ext cx="0" cy="1089758"/>
          </a:xfrm>
          <a:prstGeom prst="straightConnector1">
            <a:avLst/>
          </a:prstGeom>
          <a:ln w="3175"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/>
          <p:cNvSpPr/>
          <p:nvPr/>
        </p:nvSpPr>
        <p:spPr>
          <a:xfrm>
            <a:off x="420273" y="3065912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420273" y="4378151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/>
          <p:cNvSpPr/>
          <p:nvPr/>
        </p:nvSpPr>
        <p:spPr>
          <a:xfrm>
            <a:off x="561202" y="4378151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/>
          <p:cNvSpPr/>
          <p:nvPr/>
        </p:nvSpPr>
        <p:spPr>
          <a:xfrm>
            <a:off x="538639" y="3065912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/>
          <p:cNvSpPr/>
          <p:nvPr/>
        </p:nvSpPr>
        <p:spPr>
          <a:xfrm>
            <a:off x="1335776" y="3309177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/>
          <p:cNvSpPr/>
          <p:nvPr/>
        </p:nvSpPr>
        <p:spPr>
          <a:xfrm>
            <a:off x="2905810" y="1811497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/>
          <p:cNvSpPr/>
          <p:nvPr/>
        </p:nvSpPr>
        <p:spPr>
          <a:xfrm>
            <a:off x="420273" y="3197514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/>
          <p:cNvSpPr/>
          <p:nvPr/>
        </p:nvSpPr>
        <p:spPr>
          <a:xfrm>
            <a:off x="426031" y="3313225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/>
          <p:cNvSpPr/>
          <p:nvPr/>
        </p:nvSpPr>
        <p:spPr>
          <a:xfrm>
            <a:off x="426031" y="3468891"/>
            <a:ext cx="360000" cy="360000"/>
          </a:xfrm>
          <a:prstGeom prst="rect">
            <a:avLst/>
          </a:prstGeom>
          <a:solidFill>
            <a:schemeClr val="accent1">
              <a:alpha val="4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38167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-like features applications</a:t>
            </a:r>
            <a:br>
              <a:rPr lang="en-US" dirty="0"/>
            </a:br>
            <a:r>
              <a:rPr lang="en-US" sz="3200" dirty="0"/>
              <a:t>Face Detection</a:t>
            </a:r>
          </a:p>
        </p:txBody>
      </p:sp>
    </p:spTree>
    <p:extLst>
      <p:ext uri="{BB962C8B-B14F-4D97-AF65-F5344CB8AC3E}">
        <p14:creationId xmlns:p14="http://schemas.microsoft.com/office/powerpoint/2010/main" val="23682847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Haar</a:t>
            </a:r>
            <a:r>
              <a:rPr lang="en-US" dirty="0"/>
              <a:t> feature is an </a:t>
            </a:r>
            <a:r>
              <a:rPr lang="en-US" b="1" dirty="0"/>
              <a:t>integral intensity difference</a:t>
            </a:r>
            <a:r>
              <a:rPr lang="en-US" dirty="0"/>
              <a:t> between rectangular regions</a:t>
            </a:r>
            <a:endParaRPr lang="en-US" b="1" dirty="0"/>
          </a:p>
          <a:p>
            <a:pPr>
              <a:spcBef>
                <a:spcPts val="600"/>
              </a:spcBef>
            </a:pPr>
            <a:r>
              <a:rPr lang="en-US" dirty="0"/>
              <a:t>this difference is compared to a learned </a:t>
            </a:r>
            <a:r>
              <a:rPr lang="en-US" b="1" dirty="0"/>
              <a:t>threshold</a:t>
            </a:r>
            <a:r>
              <a:rPr lang="en-US" dirty="0"/>
              <a:t> that separates objects (</a:t>
            </a:r>
            <a:r>
              <a:rPr lang="en-US" b="1" dirty="0">
                <a:solidFill>
                  <a:srgbClr val="25A725"/>
                </a:solidFill>
              </a:rPr>
              <a:t>positive</a:t>
            </a:r>
            <a:r>
              <a:rPr lang="en-US" dirty="0"/>
              <a:t> samples) from non-objects (</a:t>
            </a:r>
            <a:r>
              <a:rPr lang="en-US" b="1" dirty="0">
                <a:solidFill>
                  <a:srgbClr val="FF0000"/>
                </a:solidFill>
              </a:rPr>
              <a:t>negative</a:t>
            </a:r>
            <a:r>
              <a:rPr lang="en-US" dirty="0"/>
              <a:t> samples)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this yields a so called </a:t>
            </a:r>
            <a:r>
              <a:rPr lang="en-US" b="1" dirty="0"/>
              <a:t>weak learner</a:t>
            </a:r>
            <a:endParaRPr lang="en-US" dirty="0"/>
          </a:p>
          <a:p>
            <a:pPr lvl="2"/>
            <a:r>
              <a:rPr lang="en-US" dirty="0"/>
              <a:t>its detection performance is slightly better than </a:t>
            </a:r>
            <a:r>
              <a:rPr lang="en-US" b="1" i="1" dirty="0"/>
              <a:t>random guessing</a:t>
            </a:r>
          </a:p>
          <a:p>
            <a:r>
              <a:rPr lang="en-US" dirty="0"/>
              <a:t>thus, a </a:t>
            </a:r>
            <a:r>
              <a:rPr lang="en-US" b="1" dirty="0"/>
              <a:t>large number </a:t>
            </a:r>
            <a:r>
              <a:rPr lang="en-US" dirty="0"/>
              <a:t>of </a:t>
            </a:r>
            <a:r>
              <a:rPr lang="en-US" dirty="0" err="1"/>
              <a:t>Haar</a:t>
            </a:r>
            <a:r>
              <a:rPr lang="en-US" dirty="0"/>
              <a:t> features are necessary to describe an object</a:t>
            </a:r>
          </a:p>
          <a:p>
            <a:pPr lvl="1"/>
            <a:r>
              <a:rPr lang="en-US" dirty="0"/>
              <a:t>however, building/training a </a:t>
            </a:r>
            <a:r>
              <a:rPr lang="en-US" i="1" dirty="0"/>
              <a:t>single</a:t>
            </a:r>
            <a:r>
              <a:rPr lang="en-US" dirty="0"/>
              <a:t> classifier with thousands/millions of features is problematic (computational complexity, curse of dimensionality, etc.)</a:t>
            </a:r>
          </a:p>
          <a:p>
            <a:pPr lvl="1"/>
            <a:r>
              <a:rPr lang="en-US" dirty="0"/>
              <a:t>in the Viola–Jones object detection framework, the </a:t>
            </a:r>
            <a:r>
              <a:rPr lang="en-US" dirty="0" err="1"/>
              <a:t>Haar</a:t>
            </a:r>
            <a:r>
              <a:rPr lang="en-US" dirty="0"/>
              <a:t>-like features are therefore organized in a </a:t>
            </a:r>
            <a:r>
              <a:rPr lang="en-US" b="1" dirty="0"/>
              <a:t>cascade of classifiers</a:t>
            </a:r>
            <a:endParaRPr lang="en-US" dirty="0"/>
          </a:p>
          <a:p>
            <a:pPr lvl="2"/>
            <a:r>
              <a:rPr lang="en-US" dirty="0"/>
              <a:t>each classifier linearly combines a set of </a:t>
            </a:r>
            <a:r>
              <a:rPr lang="en-US" b="1" dirty="0"/>
              <a:t>pre-selected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-features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Cascade framework (Viola and Jones, 2001)</a:t>
            </a:r>
          </a:p>
        </p:txBody>
      </p:sp>
      <p:pic>
        <p:nvPicPr>
          <p:cNvPr id="70" name="Picture 2" descr="C:\Users\Administrator\Documents\Visual Studio 2010\Projects\ModularCascadeDetector\results\AdaBoost + Haar\dataset_050312\A8_AB_99_20120305\features_STAGE_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08" r="58080"/>
          <a:stretch/>
        </p:blipFill>
        <p:spPr bwMode="auto">
          <a:xfrm>
            <a:off x="2819137" y="2036519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tangolo 70"/>
              <p:cNvSpPr/>
              <p:nvPr/>
            </p:nvSpPr>
            <p:spPr>
              <a:xfrm>
                <a:off x="773934" y="2085851"/>
                <a:ext cx="637775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libri Light" panose="020F0302020204030204" pitchFamily="34" charset="0"/>
                  </a:rPr>
                  <a:t>the selected feature             calculated on            is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libri Light" panose="020F0302020204030204" pitchFamily="34" charset="0"/>
                  </a:rPr>
                  <a:t> ? </a:t>
                </a:r>
              </a:p>
            </p:txBody>
          </p:sp>
        </mc:Choice>
        <mc:Fallback xmlns="">
          <p:sp>
            <p:nvSpPr>
              <p:cNvPr id="71" name="Rettangolo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4" y="2085851"/>
                <a:ext cx="637775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6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ttangolo 71"/>
              <p:cNvSpPr/>
              <p:nvPr/>
            </p:nvSpPr>
            <p:spPr>
              <a:xfrm>
                <a:off x="6640623" y="1913944"/>
                <a:ext cx="13605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>
                    <a:solidFill>
                      <a:srgbClr val="00B050"/>
                    </a:solidFill>
                    <a:latin typeface="Calibri Light" panose="020F0302020204030204" pitchFamily="34" charset="0"/>
                  </a:rPr>
                  <a:t>positive 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>
                    <a:solidFill>
                      <a:srgbClr val="00B050"/>
                    </a:solidFill>
                    <a:latin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2" name="Rettangolo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623" y="1913944"/>
                <a:ext cx="136056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7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ttangolo 72"/>
              <p:cNvSpPr/>
              <p:nvPr/>
            </p:nvSpPr>
            <p:spPr>
              <a:xfrm>
                <a:off x="6640623" y="2251010"/>
                <a:ext cx="12925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>
                    <a:solidFill>
                      <a:srgbClr val="FF0000"/>
                    </a:solidFill>
                    <a:latin typeface="Calibri Light" panose="020F0302020204030204" pitchFamily="34" charset="0"/>
                  </a:rPr>
                  <a:t>negative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>
                    <a:solidFill>
                      <a:srgbClr val="FF0000"/>
                    </a:solidFill>
                    <a:latin typeface="Calibri Light" panose="020F03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3" name="Rettangolo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623" y="2251010"/>
                <a:ext cx="1292521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774" t="-8197" r="-330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Connettore 2 32"/>
          <p:cNvCxnSpPr/>
          <p:nvPr/>
        </p:nvCxnSpPr>
        <p:spPr>
          <a:xfrm flipV="1">
            <a:off x="6172393" y="2091873"/>
            <a:ext cx="504000" cy="180000"/>
          </a:xfrm>
          <a:prstGeom prst="bentConnector3">
            <a:avLst>
              <a:gd name="adj1" fmla="val -3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ttangolo 74"/>
          <p:cNvSpPr/>
          <p:nvPr/>
        </p:nvSpPr>
        <p:spPr>
          <a:xfrm>
            <a:off x="6197891" y="2007983"/>
            <a:ext cx="707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alibri Light" panose="020F0302020204030204" pitchFamily="34" charset="0"/>
              </a:rPr>
              <a:t>yes</a:t>
            </a:r>
          </a:p>
        </p:txBody>
      </p:sp>
      <p:cxnSp>
        <p:nvCxnSpPr>
          <p:cNvPr id="76" name="Connettore 2 32"/>
          <p:cNvCxnSpPr/>
          <p:nvPr/>
        </p:nvCxnSpPr>
        <p:spPr>
          <a:xfrm>
            <a:off x="6172393" y="2274769"/>
            <a:ext cx="504000" cy="180000"/>
          </a:xfrm>
          <a:prstGeom prst="bentConnector3">
            <a:avLst>
              <a:gd name="adj1" fmla="val -3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2 32"/>
          <p:cNvCxnSpPr/>
          <p:nvPr/>
        </p:nvCxnSpPr>
        <p:spPr>
          <a:xfrm flipV="1">
            <a:off x="6063871" y="2263769"/>
            <a:ext cx="112775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ttangolo 77"/>
          <p:cNvSpPr/>
          <p:nvPr/>
        </p:nvSpPr>
        <p:spPr>
          <a:xfrm>
            <a:off x="6199561" y="2192524"/>
            <a:ext cx="707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Calibri Light" panose="020F0302020204030204" pitchFamily="34" charset="0"/>
              </a:rPr>
              <a:t>no</a:t>
            </a:r>
          </a:p>
        </p:txBody>
      </p:sp>
      <p:pic>
        <p:nvPicPr>
          <p:cNvPr id="79" name="Immagine 7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5" y="2036519"/>
            <a:ext cx="468000" cy="468000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0" name="Picture 2" descr="http://s-schmitt.de/bilder/bilder/haar_features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" t="55035" r="71907" b="2417"/>
          <a:stretch/>
        </p:blipFill>
        <p:spPr bwMode="auto">
          <a:xfrm>
            <a:off x="4685255" y="2018412"/>
            <a:ext cx="468000" cy="51188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889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48684</TotalTime>
  <Words>6851</Words>
  <Application>Microsoft Office PowerPoint</Application>
  <PresentationFormat>On-screen Show (16:10)</PresentationFormat>
  <Paragraphs>970</Paragraphs>
  <Slides>110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3" baseType="lpstr">
      <vt:lpstr>Microsoft YaHei</vt:lpstr>
      <vt:lpstr>Arial</vt:lpstr>
      <vt:lpstr>Calibri</vt:lpstr>
      <vt:lpstr>Calibri Light</vt:lpstr>
      <vt:lpstr>Cambria Math</vt:lpstr>
      <vt:lpstr>CMU Sans Serif</vt:lpstr>
      <vt:lpstr>Constantia</vt:lpstr>
      <vt:lpstr>Courier New</vt:lpstr>
      <vt:lpstr>Symbol</vt:lpstr>
      <vt:lpstr>Trebuchet MS</vt:lpstr>
      <vt:lpstr>Wingdings</vt:lpstr>
      <vt:lpstr>Wingdings 2</vt:lpstr>
      <vt:lpstr>Master</vt:lpstr>
      <vt:lpstr>PowerPoint Presentation</vt:lpstr>
      <vt:lpstr>Image Descriptors (=features)</vt:lpstr>
      <vt:lpstr>Features and Classification</vt:lpstr>
      <vt:lpstr>A case study: fish classification</vt:lpstr>
      <vt:lpstr>A case study: fish classification</vt:lpstr>
      <vt:lpstr>A case study: fish classification</vt:lpstr>
      <vt:lpstr>A case study: fish classification</vt:lpstr>
      <vt:lpstr>A case study: fish classification</vt:lpstr>
      <vt:lpstr>Feature Extraction: warnings</vt:lpstr>
      <vt:lpstr>Feature Extraction: how to?</vt:lpstr>
      <vt:lpstr>Feature Extraction in Pattern Recognition</vt:lpstr>
      <vt:lpstr>Feature Extraction in Deep Convolutional Neural Networks</vt:lpstr>
      <vt:lpstr>Feature Extraction in Deep Convolutional Neural Networks</vt:lpstr>
      <vt:lpstr>Feature Extraction in Deep Convolutional Neural Networks</vt:lpstr>
      <vt:lpstr>The End?</vt:lpstr>
      <vt:lpstr>Deep Convolutional Neural Networks: main limitations</vt:lpstr>
      <vt:lpstr>Deep Convolutional Neural Networks: other limitations</vt:lpstr>
      <vt:lpstr>Deep Learning vs. Traditional Machine Learning</vt:lpstr>
      <vt:lpstr>Deep Learning and Big Data</vt:lpstr>
      <vt:lpstr>Image descriptors the "old" school</vt:lpstr>
      <vt:lpstr>Image descriptors: taxonomy</vt:lpstr>
      <vt:lpstr>Image descriptors: taxonomy</vt:lpstr>
      <vt:lpstr>Image descriptors: taxonomy</vt:lpstr>
      <vt:lpstr>Image descriptors: taxonomy</vt:lpstr>
      <vt:lpstr>Image descriptors: taxonomy</vt:lpstr>
      <vt:lpstr>Geometrical descriptors (shape descriptors)</vt:lpstr>
      <vt:lpstr>Just apply geometry to your shapes...</vt:lpstr>
      <vt:lpstr>Just apply geometry to your shapes...</vt:lpstr>
      <vt:lpstr>Signatures (shape descriptors)</vt:lpstr>
      <vt:lpstr>Signatures</vt:lpstr>
      <vt:lpstr>Properties</vt:lpstr>
      <vt:lpstr>Example: anemia cells detection </vt:lpstr>
      <vt:lpstr>Fourier descriptors (shape descriptors)</vt:lpstr>
      <vt:lpstr>Apply the Discrete Fourier Transform (DFT) to the contour points</vt:lpstr>
      <vt:lpstr>Fourier descriptors = complex coefficients of the DFT</vt:lpstr>
      <vt:lpstr>Fourier descriptors = complex coefficients</vt:lpstr>
      <vt:lpstr>Fourier descriptors used as discriminative features</vt:lpstr>
      <vt:lpstr>Response to transformations</vt:lpstr>
      <vt:lpstr>Geometric Moments (shape descriptors)</vt:lpstr>
      <vt:lpstr>Definition</vt:lpstr>
      <vt:lpstr>0th- and 1st-order moments</vt:lpstr>
      <vt:lpstr>Translation Invariance  Central Moments</vt:lpstr>
      <vt:lpstr>2nd-order moments</vt:lpstr>
      <vt:lpstr>Scale Invariance  Central Normalized Moments</vt:lpstr>
      <vt:lpstr>Scale Invariance  Central Normalized Moments</vt:lpstr>
      <vt:lpstr>Rotation invariance  Hu moments</vt:lpstr>
      <vt:lpstr>Example</vt:lpstr>
      <vt:lpstr>Statistical descriptors (texture descriptors)</vt:lpstr>
      <vt:lpstr>What is a texture?</vt:lpstr>
      <vt:lpstr>Histogram-based statistical descriptors</vt:lpstr>
      <vt:lpstr>Other histogram-based statistical descriptors</vt:lpstr>
      <vt:lpstr>Histogram-based statistical descriptors: example</vt:lpstr>
      <vt:lpstr>Gray Level Co-occurrence Matrix (GLCM)</vt:lpstr>
      <vt:lpstr>GLCM: example</vt:lpstr>
      <vt:lpstr>GLCM-based statistical descriptors (1/5)</vt:lpstr>
      <vt:lpstr>GLCM-based statistical descriptors (2/5)</vt:lpstr>
      <vt:lpstr>GLCM-based statistical descriptors (3/5)</vt:lpstr>
      <vt:lpstr>GLCM-based statistical descriptors (4/5)</vt:lpstr>
      <vt:lpstr>GLCM-based statistical descriptors (5/5)</vt:lpstr>
      <vt:lpstr>GLCM-based signatures</vt:lpstr>
      <vt:lpstr>Harris-Stephens                  Corner Detector (whole image descriptors)</vt:lpstr>
      <vt:lpstr>Motivations</vt:lpstr>
      <vt:lpstr>Basic Idea</vt:lpstr>
      <vt:lpstr>Change of intensity w.r.t. patch shift (1/2)</vt:lpstr>
      <vt:lpstr>Change of intensity w.r.t. patch shift (2/2)</vt:lpstr>
      <vt:lpstr>Harris matrix H</vt:lpstr>
      <vt:lpstr>Harris matrix eigenvalues of a flat region</vt:lpstr>
      <vt:lpstr>Harris matrix eigenvalues of an edge region</vt:lpstr>
      <vt:lpstr>Harris matrix eigenvalues of a corner region</vt:lpstr>
      <vt:lpstr>Measure R of corner response</vt:lpstr>
      <vt:lpstr>Harris-Stephens corner detector </vt:lpstr>
      <vt:lpstr>Example</vt:lpstr>
      <vt:lpstr>Local Binary Patterns (whole image descriptors)</vt:lpstr>
      <vt:lpstr>Storyline</vt:lpstr>
      <vt:lpstr>Mathematical definition of local texture</vt:lpstr>
      <vt:lpstr>Local texture ≈ local contrast differences</vt:lpstr>
      <vt:lpstr>Local texture ≈ local binary pattern (LBP)</vt:lpstr>
      <vt:lpstr>LBP descriptors</vt:lpstr>
      <vt:lpstr>LBP descriptors</vt:lpstr>
      <vt:lpstr>Rotation invariant LBP</vt:lpstr>
      <vt:lpstr>Rotation invariant LBP</vt:lpstr>
      <vt:lpstr>Uniform-two rotation invariant LBP</vt:lpstr>
      <vt:lpstr>Uniform-two rotation invariant LBP</vt:lpstr>
      <vt:lpstr>Multiresolution LBP</vt:lpstr>
      <vt:lpstr>Multiresolution LBP</vt:lpstr>
      <vt:lpstr>Multiresolution LBP-F(iltering)</vt:lpstr>
      <vt:lpstr>Multiresolution LBP-F(iltering)</vt:lpstr>
      <vt:lpstr>Application: Face Recognition</vt:lpstr>
      <vt:lpstr>Application: Face Recognition</vt:lpstr>
      <vt:lpstr>Haar-like features (basis sets)</vt:lpstr>
      <vt:lpstr>Overview</vt:lpstr>
      <vt:lpstr>Haar prototypes</vt:lpstr>
      <vt:lpstr>Haar features</vt:lpstr>
      <vt:lpstr>Integral image</vt:lpstr>
      <vt:lpstr>Fast computation of Haar features</vt:lpstr>
      <vt:lpstr>Rotated Integral Image</vt:lpstr>
      <vt:lpstr>Invariance to scale and translation</vt:lpstr>
      <vt:lpstr>Haar-like features applications Face Detection</vt:lpstr>
      <vt:lpstr>The Cascade framework (Viola and Jones, 2001)</vt:lpstr>
      <vt:lpstr>The Cascade framework (Viola and Jones, 2011)</vt:lpstr>
      <vt:lpstr>The Cascade framework (Viola and Jones, 2001)</vt:lpstr>
      <vt:lpstr>Haar Cascade Visualization</vt:lpstr>
      <vt:lpstr>Training the Cascade (hints)</vt:lpstr>
      <vt:lpstr>Training the Cascade (hints)</vt:lpstr>
      <vt:lpstr>Training the Cascade (hints)</vt:lpstr>
      <vt:lpstr>Training the Cascade (hints)</vt:lpstr>
      <vt:lpstr>Training the Cascade (hints)</vt:lpstr>
      <vt:lpstr>Training the Cascade (hints)</vt:lpstr>
      <vt:lpstr>Training the Cascade (hints)</vt:lpstr>
      <vt:lpstr>Training the Cascade (hints)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hp4540</cp:lastModifiedBy>
  <cp:revision>2751</cp:revision>
  <cp:lastPrinted>2016-02-02T08:24:15Z</cp:lastPrinted>
  <dcterms:created xsi:type="dcterms:W3CDTF">2009-07-02T08:29:41Z</dcterms:created>
  <dcterms:modified xsi:type="dcterms:W3CDTF">2018-06-27T13:04:55Z</dcterms:modified>
</cp:coreProperties>
</file>